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1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11.08.2026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BBF990-6FF6-478A-B36D-23500E93DBD6}" type="datetimeFigureOut">
              <a:rPr lang="ru-RU"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DBBF990-6FF6-478A-B36D-23500E93DBD6}" type="datetimeFigureOut">
              <a:rPr lang="ru-RU"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70ED941-BB41-466E-892E-C653137E2D83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161720" y="1216949"/>
            <a:ext cx="9554877" cy="3198573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compatLnSpc="0">
            <a:normAutofit fontScale="95000"/>
          </a:bodyPr>
          <a:lstStyle/>
          <a:p>
            <a:pPr>
              <a:defRPr/>
            </a:pPr>
            <a:r>
              <a:rPr lang="ru-RU" dirty="0">
                <a:latin typeface="Times New Roman"/>
                <a:cs typeface="Times New Roman"/>
              </a:rPr>
              <a:t>Заявка на участие </a:t>
            </a:r>
            <a:br>
              <a:rPr lang="ru-RU" dirty="0">
                <a:latin typeface="Times New Roman"/>
                <a:cs typeface="Times New Roman"/>
              </a:rPr>
            </a:br>
            <a:r>
              <a:rPr lang="ru-RU" dirty="0">
                <a:latin typeface="Times New Roman"/>
                <a:cs typeface="Times New Roman"/>
              </a:rPr>
              <a:t>во Всероссийском конкурсе «Лучший СПИД-центр 2026»</a:t>
            </a:r>
            <a:endParaRPr dirty="0"/>
          </a:p>
        </p:txBody>
      </p:sp>
      <p:sp>
        <p:nvSpPr>
          <p:cNvPr id="6" name="Заголовок 1"/>
          <p:cNvSpPr txBox="1"/>
          <p:nvPr/>
        </p:nvSpPr>
        <p:spPr bwMode="auto">
          <a:xfrm>
            <a:off x="1161720" y="3657634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>
              <a:defRPr/>
            </a:pPr>
            <a:r>
              <a:rPr lang="ru-RU" sz="3200">
                <a:solidFill>
                  <a:srgbClr val="C00000"/>
                </a:solidFill>
              </a:rPr>
              <a:t>НОМИНАЦИЯ: </a:t>
            </a:r>
            <a:endParaRPr/>
          </a:p>
          <a:p>
            <a:pPr>
              <a:defRPr/>
            </a:pPr>
            <a:r>
              <a:rPr lang="ru-RU" sz="3200">
                <a:solidFill>
                  <a:srgbClr val="C00000"/>
                </a:solidFill>
              </a:rPr>
              <a:t>«За верность выбору» </a:t>
            </a:r>
            <a:endParaRPr/>
          </a:p>
          <a:p>
            <a:pPr>
              <a:defRPr/>
            </a:pPr>
            <a:r>
              <a:rPr lang="ru-RU" sz="2000">
                <a:solidFill>
                  <a:srgbClr val="C00000"/>
                </a:solidFill>
              </a:rPr>
              <a:t>Заявка подается от администрации учреждения</a:t>
            </a:r>
            <a:endParaRPr sz="2100"/>
          </a:p>
        </p:txBody>
      </p:sp>
      <p:sp>
        <p:nvSpPr>
          <p:cNvPr id="893578449" name=" 893578448"/>
          <p:cNvSpPr/>
          <p:nvPr/>
        </p:nvSpPr>
        <p:spPr bwMode="auto">
          <a:xfrm>
            <a:off x="5968559" y="3291840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363424094" name=" 1363424093"/>
          <p:cNvSpPr/>
          <p:nvPr/>
        </p:nvSpPr>
        <p:spPr bwMode="auto">
          <a:xfrm>
            <a:off x="15245787" y="3397610"/>
            <a:ext cx="8909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835144906" name="Рисунок 183514490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762876" y="105769"/>
            <a:ext cx="2226064" cy="1674532"/>
          </a:xfrm>
          <a:prstGeom prst="rect">
            <a:avLst/>
          </a:prstGeom>
        </p:spPr>
      </p:pic>
      <p:sp>
        <p:nvSpPr>
          <p:cNvPr id="1154981344" name=" 1154981343"/>
          <p:cNvSpPr/>
          <p:nvPr/>
        </p:nvSpPr>
        <p:spPr bwMode="auto">
          <a:xfrm>
            <a:off x="-6261013" y="3397609"/>
            <a:ext cx="58195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324241983" name="Рисунок 132424198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84153" y="105769"/>
            <a:ext cx="3619512" cy="11111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Правила заполнения заявки: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1023731" y="1690688"/>
            <a:ext cx="10002416" cy="482442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Необходимо заполнить </a:t>
            </a:r>
            <a:r>
              <a:rPr lang="ru-RU" b="1" u="sng">
                <a:solidFill>
                  <a:srgbClr val="FF0000"/>
                </a:solidFill>
                <a:latin typeface="Times New Roman"/>
                <a:cs typeface="Times New Roman"/>
              </a:rPr>
              <a:t>ВСЕ</a:t>
            </a:r>
            <a:r>
              <a:rPr lang="ru-RU">
                <a:latin typeface="Times New Roman"/>
                <a:cs typeface="Times New Roman"/>
              </a:rPr>
              <a:t> слайды и поля заявки, серый текст-пояснение нужно удалить.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Можно добавить 3–5 дополнительных слайдов по заявленной тематике.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Заявка может быть отправлена организаторами на доработку.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Данная заявка должна быть сохранена и прикреплена в формате </a:t>
            </a:r>
            <a:r>
              <a:rPr lang="en-US">
                <a:latin typeface="Times New Roman"/>
                <a:cs typeface="Times New Roman"/>
              </a:rPr>
              <a:t>Power Point</a:t>
            </a:r>
            <a:r>
              <a:rPr lang="ru-RU">
                <a:latin typeface="Times New Roman"/>
                <a:cs typeface="Times New Roman"/>
              </a:rPr>
              <a:t> на странице конкурса </a:t>
            </a:r>
            <a:r>
              <a:rPr lang="en-US" i="1">
                <a:solidFill>
                  <a:srgbClr val="FF0000"/>
                </a:solidFill>
                <a:latin typeface="Times New Roman"/>
                <a:cs typeface="Times New Roman"/>
              </a:rPr>
              <a:t>o-spide.ru</a:t>
            </a:r>
            <a:r>
              <a:rPr lang="ru-RU" i="1">
                <a:latin typeface="Times New Roman"/>
                <a:cs typeface="Times New Roman"/>
              </a:rPr>
              <a:t>.</a:t>
            </a:r>
            <a:endParaRPr>
              <a:latin typeface="Times New Roman"/>
              <a:cs typeface="Times New Roman"/>
            </a:endParaRPr>
          </a:p>
          <a:p>
            <a:pPr marL="0" indent="0" algn="ctr">
              <a:buNone/>
              <a:defRPr/>
            </a:pPr>
            <a:r>
              <a:rPr lang="ru-RU" i="1">
                <a:solidFill>
                  <a:srgbClr val="FF0000"/>
                </a:solidFill>
                <a:latin typeface="Times New Roman"/>
                <a:cs typeface="Times New Roman"/>
              </a:rPr>
              <a:t>Внимание! </a:t>
            </a:r>
            <a:endParaRPr>
              <a:latin typeface="Times New Roman"/>
              <a:cs typeface="Times New Roman"/>
            </a:endParaRPr>
          </a:p>
          <a:p>
            <a:pPr marL="0" indent="0" algn="ctr">
              <a:buNone/>
              <a:defRPr/>
            </a:pPr>
            <a:r>
              <a:rPr lang="ru-RU" i="1">
                <a:solidFill>
                  <a:srgbClr val="FF0000"/>
                </a:solidFill>
                <a:latin typeface="Times New Roman"/>
                <a:cs typeface="Times New Roman"/>
              </a:rPr>
              <a:t>Обязательно сначала сохраните файл на компьютер, а затем приступайте к редактированию.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588387970" name="Рисунок 58838796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5" cy="9221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12863" y="365123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Информация об организации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 u="sng">
                <a:latin typeface="Times New Roman"/>
                <a:cs typeface="Times New Roman"/>
              </a:rPr>
              <a:t>Полное наименование организации: </a:t>
            </a:r>
            <a:endParaRPr lang="ru-RU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b="1" u="sng">
                <a:latin typeface="Times New Roman"/>
                <a:cs typeface="Times New Roman"/>
              </a:rPr>
              <a:t>Адрес: </a:t>
            </a:r>
            <a:endParaRPr lang="ru-RU"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b="1" u="sng">
                <a:latin typeface="Times New Roman"/>
                <a:cs typeface="Times New Roman"/>
              </a:rPr>
              <a:t>Официальный сайт (при наличии): </a:t>
            </a:r>
            <a:endParaRPr/>
          </a:p>
          <a:p>
            <a:pPr>
              <a:defRPr/>
            </a:pPr>
            <a:r>
              <a:rPr lang="ru-RU" b="1" u="sng">
                <a:latin typeface="Times New Roman"/>
                <a:cs typeface="Times New Roman"/>
              </a:rPr>
              <a:t>Ф. И. О. руководителя:</a:t>
            </a:r>
            <a:endParaRPr/>
          </a:p>
          <a:p>
            <a:pPr marL="0" indent="0">
              <a:buNone/>
              <a:defRPr/>
            </a:pPr>
            <a:endParaRPr>
              <a:latin typeface="Times New Roman"/>
              <a:cs typeface="Times New Roman"/>
            </a:endParaRPr>
          </a:p>
          <a:p>
            <a:pPr>
              <a:defRPr/>
            </a:pPr>
            <a:endParaRPr lang="ru-RU">
              <a:latin typeface="Times New Roman"/>
              <a:cs typeface="Times New Roman"/>
            </a:endParaRPr>
          </a:p>
          <a:p>
            <a:pPr>
              <a:defRPr/>
            </a:pPr>
            <a:endParaRPr lang="ru-RU" b="1" u="sng">
              <a:latin typeface="Times New Roman"/>
              <a:cs typeface="Times New Roman"/>
            </a:endParaRPr>
          </a:p>
        </p:txBody>
      </p:sp>
      <p:pic>
        <p:nvPicPr>
          <p:cNvPr id="1584967472" name="Рисунок 158496747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12863" y="365123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Информация о заявленном номинанте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 u="sng">
                <a:latin typeface="Times New Roman"/>
                <a:cs typeface="Times New Roman"/>
              </a:rPr>
              <a:t>Ф. И. О. номинанта:</a:t>
            </a:r>
            <a:endParaRPr/>
          </a:p>
          <a:p>
            <a:pPr>
              <a:defRPr/>
            </a:pPr>
            <a:r>
              <a:rPr lang="ru-RU" b="1" u="sng">
                <a:latin typeface="Times New Roman"/>
                <a:cs typeface="Times New Roman"/>
              </a:rPr>
              <a:t>Должность: </a:t>
            </a:r>
            <a:endParaRPr/>
          </a:p>
          <a:p>
            <a:pPr>
              <a:defRPr/>
            </a:pPr>
            <a:r>
              <a:rPr lang="ru-RU" b="1" u="sng">
                <a:latin typeface="Times New Roman"/>
                <a:cs typeface="Times New Roman"/>
              </a:rPr>
              <a:t>Квалификационная категория (не ниже первой):</a:t>
            </a:r>
            <a:endParaRPr/>
          </a:p>
          <a:p>
            <a:pPr marL="0" indent="0">
              <a:buNone/>
              <a:defRPr/>
            </a:pPr>
            <a:endParaRPr>
              <a:latin typeface="Times New Roman"/>
              <a:cs typeface="Times New Roman"/>
            </a:endParaRPr>
          </a:p>
          <a:p>
            <a:pPr>
              <a:defRPr/>
            </a:pPr>
            <a:endParaRPr lang="ru-RU">
              <a:latin typeface="Times New Roman"/>
              <a:cs typeface="Times New Roman"/>
            </a:endParaRPr>
          </a:p>
          <a:p>
            <a:pPr>
              <a:defRPr/>
            </a:pPr>
            <a:endParaRPr lang="ru-RU" b="1" u="sng">
              <a:latin typeface="Times New Roman"/>
              <a:cs typeface="Times New Roman"/>
            </a:endParaRPr>
          </a:p>
        </p:txBody>
      </p:sp>
      <p:pic>
        <p:nvPicPr>
          <p:cNvPr id="1584967472" name="Рисунок 158496747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Стаж работы в СПИД-центре</a:t>
            </a:r>
            <a:br>
              <a:rPr lang="ru-RU">
                <a:latin typeface="Times New Roman"/>
                <a:cs typeface="Times New Roman"/>
              </a:rPr>
            </a:br>
            <a:r>
              <a:rPr lang="ru-RU" sz="2800" b="1">
                <a:solidFill>
                  <a:srgbClr val="FF0000"/>
                </a:solidFill>
                <a:latin typeface="Times New Roman"/>
                <a:cs typeface="Times New Roman"/>
              </a:rPr>
              <a:t>указать стаж работы </a:t>
            </a:r>
            <a:r>
              <a:rPr lang="ru-RU" sz="2000" b="1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(не менее 25 лет)</a:t>
            </a:r>
            <a:endParaRPr sz="2000" b="1">
              <a:solidFill>
                <a:schemeClr val="bg1">
                  <a:lumMod val="6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Приложить сканы или фото трудовой книжки / справку из отдела кадров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631265451" name="Рисунок 63126545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404664"/>
            <a:ext cx="10515600" cy="13255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Благодарности/грамоты руководства </a:t>
            </a:r>
            <a:br>
              <a:rPr lang="ru-RU">
                <a:latin typeface="Times New Roman"/>
                <a:cs typeface="Times New Roman"/>
              </a:rPr>
            </a:br>
            <a:r>
              <a:rPr lang="ru-RU">
                <a:latin typeface="Times New Roman"/>
                <a:cs typeface="Times New Roman"/>
              </a:rPr>
              <a:t>СПИД-центра и вышестоящих организаций </a:t>
            </a:r>
            <a:br>
              <a:rPr lang="ru-RU">
                <a:latin typeface="Times New Roman"/>
                <a:cs typeface="Times New Roman"/>
              </a:rPr>
            </a:br>
            <a:endParaRPr sz="2800" b="1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Перечислить</a:t>
            </a:r>
            <a:endParaRPr/>
          </a:p>
          <a:p>
            <a:pPr>
              <a:defRPr/>
            </a:pPr>
            <a:r>
              <a:rPr lang="ru-RU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Приложить сканы / фото, либо выписки из приказов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631265451" name="Рисунок 63126545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Вклад в развитие СПИД-центра</a:t>
            </a:r>
            <a:br>
              <a:rPr lang="ru-RU">
                <a:latin typeface="Times New Roman"/>
                <a:cs typeface="Times New Roman"/>
              </a:rPr>
            </a:br>
            <a:endParaRPr sz="2800" b="1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Описать достижения в свободной форме</a:t>
            </a:r>
            <a:endParaRPr/>
          </a:p>
        </p:txBody>
      </p:sp>
      <p:pic>
        <p:nvPicPr>
          <p:cNvPr id="631265451" name="Рисунок 63126545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Развернутая характеристика главного врача и / или руководителя подразделения</a:t>
            </a:r>
            <a:endParaRPr/>
          </a:p>
        </p:txBody>
      </p:sp>
      <p:pic>
        <p:nvPicPr>
          <p:cNvPr id="631265451" name="Рисунок 63126545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  <p:sp>
        <p:nvSpPr>
          <p:cNvPr id="6" name="Заголовок 1"/>
          <p:cNvSpPr txBox="1"/>
          <p:nvPr/>
        </p:nvSpPr>
        <p:spPr bwMode="auto">
          <a:xfrm>
            <a:off x="911424" y="36512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Вклад в развитие СПИД-центра</a:t>
            </a:r>
            <a:br>
              <a:rPr lang="ru-RU">
                <a:latin typeface="Times New Roman"/>
                <a:cs typeface="Times New Roman"/>
              </a:rPr>
            </a:br>
            <a:endParaRPr lang="ru-RU" sz="2800" b="1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 bwMode="auto">
          <a:xfrm>
            <a:off x="1524000" y="2235200"/>
            <a:ext cx="9144000" cy="2387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>
                <a:solidFill>
                  <a:srgbClr val="FF0000"/>
                </a:solidFill>
                <a:latin typeface="Times New Roman"/>
                <a:cs typeface="Times New Roman"/>
              </a:rPr>
              <a:t>Не забудьте прикрепить данную заявку в форму подачи</a:t>
            </a:r>
            <a:r>
              <a:rPr lang="en-US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ru-RU" b="1">
                <a:solidFill>
                  <a:srgbClr val="FF0000"/>
                </a:solidFill>
                <a:latin typeface="Times New Roman"/>
                <a:cs typeface="Times New Roman"/>
              </a:rPr>
              <a:t>на сайте </a:t>
            </a:r>
            <a:r>
              <a:rPr lang="en-US" b="1" u="sng">
                <a:solidFill>
                  <a:srgbClr val="FF0000"/>
                </a:solidFill>
                <a:latin typeface="Times New Roman"/>
                <a:cs typeface="Times New Roman"/>
              </a:rPr>
              <a:t>o-spide.ru</a:t>
            </a:r>
            <a:r>
              <a:rPr lang="ru-RU" b="1">
                <a:solidFill>
                  <a:srgbClr val="FF0000"/>
                </a:solidFill>
                <a:latin typeface="Times New Roman"/>
                <a:cs typeface="Times New Roman"/>
              </a:rPr>
              <a:t>!</a:t>
            </a:r>
            <a:endParaRPr/>
          </a:p>
        </p:txBody>
      </p:sp>
      <p:pic>
        <p:nvPicPr>
          <p:cNvPr id="188178656" name="Рисунок 18817865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89893" y="566838"/>
            <a:ext cx="1225854" cy="9221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218</Words>
  <Application>Microsoft Office PowerPoint</Application>
  <DocSecurity>0</DocSecurity>
  <PresentationFormat>Широкоэкранный</PresentationFormat>
  <Paragraphs>32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Специальное оформление</vt:lpstr>
      <vt:lpstr>Заявка на участие  во Всероссийском конкурсе «Лучший СПИД-центр 2026»</vt:lpstr>
      <vt:lpstr>Правила заполнения заявки:</vt:lpstr>
      <vt:lpstr>Информация об организации</vt:lpstr>
      <vt:lpstr>Информация о заявленном номинанте</vt:lpstr>
      <vt:lpstr>Стаж работы в СПИД-центре указать стаж работы (не менее 25 лет)</vt:lpstr>
      <vt:lpstr>Благодарности/грамоты руководства  СПИД-центра и вышестоящих организаций  </vt:lpstr>
      <vt:lpstr>Вклад в развитие СПИД-центра </vt:lpstr>
      <vt:lpstr>Презентация PowerPoint</vt:lpstr>
      <vt:lpstr>Не забудьте прикрепить данную заявку в форму подачи на сайте o-spide.ru!</vt:lpstr>
    </vt:vector>
  </TitlesOfParts>
  <Manager/>
  <Company>HP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Заявка на участие в конкурсе</dc:title>
  <dc:subject/>
  <dc:creator>Александра Суркова</dc:creator>
  <cp:keywords/>
  <dc:description/>
  <cp:lastModifiedBy>Наталья Гуреева</cp:lastModifiedBy>
  <cp:revision>108</cp:revision>
  <dcterms:created xsi:type="dcterms:W3CDTF">2019-09-16T07:19:37Z</dcterms:created>
  <dcterms:modified xsi:type="dcterms:W3CDTF">2026-08-11T07:58:03Z</dcterms:modified>
  <cp:category/>
  <dc:identifier/>
  <cp:contentStatus/>
  <dc:language/>
  <cp:version/>
</cp:coreProperties>
</file>