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40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pPr>
              <a:defRPr/>
            </a:pPr>
            <a:r>
              <a:t>Образец подзаголовка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Title and Sub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Slide 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itle and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 bwMode="auto">
          <a:xfrm>
            <a:off x="839788" y="2505074"/>
            <a:ext cx="5157787" cy="368458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3"/>
          </p:nvPr>
        </p:nvSpPr>
        <p:spPr bwMode="auto"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4"/>
          </p:nvPr>
        </p:nvSpPr>
        <p:spPr bwMode="auto">
          <a:xfrm>
            <a:off x="6172200" y="2505074"/>
            <a:ext cx="5183187" cy="3684587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Title, Text and 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Title and Pictu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 bwMode="auto"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 bwMode="auto"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t>19.10.2023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 bwMode="auto">
          <a:xfrm>
            <a:off x="1161720" y="1216949"/>
            <a:ext cx="9554877" cy="3198573"/>
          </a:xfrm>
          <a:prstGeom prst="rect">
            <a:avLst/>
          </a:prstGeom>
        </p:spPr>
        <p:txBody>
          <a:bodyPr vert="horz" wrap="square" lIns="91440" tIns="45720" rIns="91440" bIns="45720" anchor="b">
            <a:normAutofit fontScale="90000"/>
          </a:bodyPr>
          <a:lstStyle>
            <a:defPPr/>
            <a:lvl1pPr lvl="0"/>
          </a:lstStyle>
          <a:p>
            <a:pPr>
              <a:defRPr/>
            </a:pPr>
            <a:r>
              <a:rPr dirty="0" err="1">
                <a:latin typeface="Times New Roman"/>
                <a:ea typeface="Times New Roman"/>
                <a:cs typeface="Times New Roman"/>
              </a:rPr>
              <a:t>Заявка</a:t>
            </a:r>
            <a:r>
              <a:rPr dirty="0"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</a:rPr>
              <a:t>на</a:t>
            </a:r>
            <a:r>
              <a:rPr dirty="0"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</a:rPr>
              <a:t>участие</a:t>
            </a:r>
            <a:r>
              <a:rPr dirty="0">
                <a:latin typeface="Times New Roman"/>
                <a:ea typeface="Times New Roman"/>
                <a:cs typeface="Times New Roman"/>
              </a:rPr>
              <a:t> </a:t>
            </a:r>
            <a:br>
              <a:rPr lang="ru-RU" dirty="0">
                <a:latin typeface="Times New Roman"/>
                <a:ea typeface="Times New Roman"/>
                <a:cs typeface="Times New Roman"/>
              </a:rPr>
            </a:br>
            <a:r>
              <a:rPr dirty="0" err="1">
                <a:latin typeface="Times New Roman"/>
                <a:ea typeface="Times New Roman"/>
                <a:cs typeface="Times New Roman"/>
              </a:rPr>
              <a:t>во</a:t>
            </a:r>
            <a:r>
              <a:rPr dirty="0"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</a:rPr>
              <a:t>Всероссийском</a:t>
            </a:r>
            <a:r>
              <a:rPr dirty="0">
                <a:latin typeface="Times New Roman"/>
                <a:ea typeface="Times New Roman"/>
                <a:cs typeface="Times New Roman"/>
              </a:rPr>
              <a:t> </a:t>
            </a:r>
            <a:r>
              <a:rPr dirty="0" err="1">
                <a:latin typeface="Times New Roman"/>
                <a:ea typeface="Times New Roman"/>
                <a:cs typeface="Times New Roman"/>
              </a:rPr>
              <a:t>конкурсе</a:t>
            </a:r>
            <a:r>
              <a:rPr dirty="0">
                <a:latin typeface="Times New Roman"/>
                <a:ea typeface="Times New Roman"/>
                <a:cs typeface="Times New Roman"/>
              </a:rPr>
              <a:t> «</a:t>
            </a:r>
            <a:r>
              <a:rPr dirty="0" err="1">
                <a:latin typeface="Times New Roman"/>
                <a:ea typeface="Times New Roman"/>
                <a:cs typeface="Times New Roman"/>
              </a:rPr>
              <a:t>Лучший</a:t>
            </a:r>
            <a:r>
              <a:rPr dirty="0">
                <a:latin typeface="Times New Roman"/>
                <a:ea typeface="Times New Roman"/>
                <a:cs typeface="Times New Roman"/>
              </a:rPr>
              <a:t> СПИД-</a:t>
            </a:r>
            <a:r>
              <a:rPr dirty="0" err="1">
                <a:latin typeface="Times New Roman"/>
                <a:ea typeface="Times New Roman"/>
                <a:cs typeface="Times New Roman"/>
              </a:rPr>
              <a:t>центр</a:t>
            </a:r>
            <a:r>
              <a:rPr dirty="0">
                <a:latin typeface="Times New Roman"/>
                <a:ea typeface="Times New Roman"/>
                <a:cs typeface="Times New Roman"/>
              </a:rPr>
              <a:t> 202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6</a:t>
            </a:r>
            <a:r>
              <a:rPr dirty="0">
                <a:latin typeface="Times New Roman"/>
                <a:ea typeface="Times New Roman"/>
                <a:cs typeface="Times New Roman"/>
              </a:rPr>
              <a:t>»</a:t>
            </a:r>
            <a:endParaRPr dirty="0"/>
          </a:p>
        </p:txBody>
      </p:sp>
      <p:sp>
        <p:nvSpPr>
          <p:cNvPr id="78" name="Shape 78"/>
          <p:cNvSpPr txBox="1"/>
          <p:nvPr/>
        </p:nvSpPr>
        <p:spPr bwMode="auto">
          <a:xfrm>
            <a:off x="1161720" y="3657634"/>
            <a:ext cx="9144000" cy="238760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>
            <a:defPPr/>
            <a:lvl1pPr marL="0" lvl="0" indent="0" algn="ctr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sz="3200" dirty="0">
                <a:solidFill>
                  <a:srgbClr val="C00000"/>
                </a:solidFill>
              </a:rPr>
              <a:t>НОМИНАЦИЯ: </a:t>
            </a:r>
            <a:endParaRPr dirty="0"/>
          </a:p>
          <a:p>
            <a:pPr>
              <a:defRPr/>
            </a:pPr>
            <a:r>
              <a:rPr sz="3200" dirty="0">
                <a:solidFill>
                  <a:srgbClr val="C00000"/>
                </a:solidFill>
              </a:rPr>
              <a:t>«</a:t>
            </a:r>
            <a:r>
              <a:rPr sz="3200" dirty="0" err="1">
                <a:solidFill>
                  <a:srgbClr val="C00000"/>
                </a:solidFill>
              </a:rPr>
              <a:t>Лучший</a:t>
            </a:r>
            <a:r>
              <a:rPr sz="3200" dirty="0">
                <a:solidFill>
                  <a:srgbClr val="C00000"/>
                </a:solidFill>
              </a:rPr>
              <a:t> </a:t>
            </a:r>
            <a:r>
              <a:rPr sz="3200" dirty="0" err="1">
                <a:solidFill>
                  <a:srgbClr val="C00000"/>
                </a:solidFill>
              </a:rPr>
              <a:t>врач-специалист</a:t>
            </a:r>
            <a:r>
              <a:rPr sz="3200" dirty="0">
                <a:solidFill>
                  <a:srgbClr val="C00000"/>
                </a:solidFill>
              </a:rPr>
              <a:t> </a:t>
            </a:r>
            <a:r>
              <a:rPr lang="ru-RU" sz="3200" dirty="0">
                <a:solidFill>
                  <a:srgbClr val="C00000"/>
                </a:solidFill>
              </a:rPr>
              <a:t>Центра СПИД</a:t>
            </a:r>
            <a:r>
              <a:rPr sz="3200" dirty="0">
                <a:solidFill>
                  <a:srgbClr val="C00000"/>
                </a:solidFill>
              </a:rPr>
              <a:t>» </a:t>
            </a:r>
            <a:endParaRPr dirty="0"/>
          </a:p>
          <a:p>
            <a:pPr>
              <a:defRPr/>
            </a:pPr>
            <a:r>
              <a:rPr sz="2000" dirty="0" err="1">
                <a:solidFill>
                  <a:srgbClr val="C00000"/>
                </a:solidFill>
              </a:rPr>
              <a:t>Заявка</a:t>
            </a:r>
            <a:r>
              <a:rPr sz="2000" dirty="0">
                <a:solidFill>
                  <a:srgbClr val="C00000"/>
                </a:solidFill>
              </a:rPr>
              <a:t> </a:t>
            </a:r>
            <a:r>
              <a:rPr sz="2000" dirty="0" err="1">
                <a:solidFill>
                  <a:srgbClr val="C00000"/>
                </a:solidFill>
              </a:rPr>
              <a:t>подается</a:t>
            </a:r>
            <a:r>
              <a:rPr sz="2000" dirty="0">
                <a:solidFill>
                  <a:srgbClr val="C00000"/>
                </a:solidFill>
              </a:rPr>
              <a:t> </a:t>
            </a:r>
            <a:r>
              <a:rPr sz="2000" dirty="0" err="1">
                <a:solidFill>
                  <a:srgbClr val="C00000"/>
                </a:solidFill>
              </a:rPr>
              <a:t>от</a:t>
            </a:r>
            <a:r>
              <a:rPr sz="2000" dirty="0">
                <a:solidFill>
                  <a:srgbClr val="C00000"/>
                </a:solidFill>
              </a:rPr>
              <a:t> </a:t>
            </a:r>
            <a:r>
              <a:rPr sz="2000" dirty="0" err="1">
                <a:solidFill>
                  <a:srgbClr val="C00000"/>
                </a:solidFill>
              </a:rPr>
              <a:t>администрации</a:t>
            </a:r>
            <a:r>
              <a:rPr sz="2000" dirty="0">
                <a:solidFill>
                  <a:srgbClr val="C00000"/>
                </a:solidFill>
              </a:rPr>
              <a:t> </a:t>
            </a:r>
            <a:r>
              <a:rPr sz="2000" dirty="0" err="1">
                <a:solidFill>
                  <a:srgbClr val="C00000"/>
                </a:solidFill>
              </a:rPr>
              <a:t>учреждения</a:t>
            </a:r>
            <a:endParaRPr sz="2100" dirty="0"/>
          </a:p>
        </p:txBody>
      </p:sp>
      <p:sp>
        <p:nvSpPr>
          <p:cNvPr id="79" name="Shape 79"/>
          <p:cNvSpPr txBox="1"/>
          <p:nvPr/>
        </p:nvSpPr>
        <p:spPr bwMode="auto">
          <a:xfrm>
            <a:off x="5968559" y="3291840"/>
            <a:ext cx="254915" cy="36579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l">
              <a:defRPr/>
            </a:pP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 bwMode="auto">
          <a:xfrm>
            <a:off x="15245787" y="3397610"/>
            <a:ext cx="89095" cy="36579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l">
              <a:defRPr/>
            </a:pP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2" name="Picture 82"/>
          <p:cNvPicPr/>
          <p:nvPr/>
        </p:nvPicPr>
        <p:blipFill>
          <a:blip r:embed="rId2"/>
          <a:stretch/>
        </p:blipFill>
        <p:spPr bwMode="auto">
          <a:xfrm>
            <a:off x="9526639" y="232517"/>
            <a:ext cx="2226064" cy="1674532"/>
          </a:xfrm>
          <a:prstGeom prst="rect">
            <a:avLst/>
          </a:prstGeom>
        </p:spPr>
      </p:pic>
      <p:sp>
        <p:nvSpPr>
          <p:cNvPr id="83" name="Shape 83"/>
          <p:cNvSpPr txBox="1"/>
          <p:nvPr/>
        </p:nvSpPr>
        <p:spPr bwMode="auto">
          <a:xfrm>
            <a:off x="-6261013" y="3397609"/>
            <a:ext cx="58194" cy="36579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lstStyle/>
          <a:p>
            <a:pPr marL="0" indent="0" algn="l">
              <a:defRPr/>
            </a:pP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5" name="Picture 85"/>
          <p:cNvPicPr/>
          <p:nvPr/>
        </p:nvPicPr>
        <p:blipFill>
          <a:blip r:embed="rId3"/>
          <a:stretch/>
        </p:blipFill>
        <p:spPr bwMode="auto">
          <a:xfrm>
            <a:off x="584153" y="105769"/>
            <a:ext cx="3619512" cy="11111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Правила заполнения заявки:</a:t>
            </a:r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 bwMode="auto">
          <a:xfrm>
            <a:off x="1023731" y="1690688"/>
            <a:ext cx="10002416" cy="4824426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Необходимо заполнить </a:t>
            </a:r>
            <a:r>
              <a:rPr b="1" u="sng">
                <a:solidFill>
                  <a:srgbClr val="FF0000"/>
                </a:solidFill>
                <a:latin typeface="Times New Roman"/>
                <a:cs typeface="Times New Roman"/>
              </a:rPr>
              <a:t>ВСЕ</a:t>
            </a:r>
            <a:r>
              <a:rPr>
                <a:latin typeface="Times New Roman"/>
                <a:cs typeface="Times New Roman"/>
              </a:rPr>
              <a:t> слайды и поля заявки, серый текст-пояснение нужно удалить.</a:t>
            </a:r>
            <a:endParaRPr/>
          </a:p>
          <a:p>
            <a:pPr>
              <a:defRPr/>
            </a:pPr>
            <a:r>
              <a:rPr>
                <a:latin typeface="Times New Roman"/>
                <a:cs typeface="Times New Roman"/>
              </a:rPr>
              <a:t>Можно добавить 3–5 дополнительных слайдов по заявленной тематике.</a:t>
            </a:r>
            <a:endParaRPr/>
          </a:p>
          <a:p>
            <a:pPr>
              <a:defRPr/>
            </a:pPr>
            <a:r>
              <a:rPr>
                <a:latin typeface="Times New Roman"/>
                <a:cs typeface="Times New Roman"/>
              </a:rPr>
              <a:t>Заявка может быть отправлена организаторами на доработку.</a:t>
            </a:r>
            <a:endParaRPr/>
          </a:p>
          <a:p>
            <a:pPr>
              <a:defRPr/>
            </a:pPr>
            <a:r>
              <a:rPr>
                <a:latin typeface="Times New Roman"/>
                <a:cs typeface="Times New Roman"/>
              </a:rPr>
              <a:t>Данная заявка должна быть сохранена и прикреплена </a:t>
            </a:r>
            <a:r>
              <a:rPr lang="ru-RU">
                <a:latin typeface="Times New Roman"/>
                <a:cs typeface="Times New Roman"/>
              </a:rPr>
              <a:t>               </a:t>
            </a:r>
            <a:r>
              <a:rPr>
                <a:latin typeface="Times New Roman"/>
                <a:cs typeface="Times New Roman"/>
              </a:rPr>
              <a:t>в формате Power Point на странице конкурса </a:t>
            </a:r>
            <a:r>
              <a:rPr i="1">
                <a:solidFill>
                  <a:srgbClr val="FF0000"/>
                </a:solidFill>
                <a:latin typeface="Times New Roman"/>
                <a:cs typeface="Times New Roman"/>
              </a:rPr>
              <a:t>o-spide.ru</a:t>
            </a:r>
            <a:r>
              <a:rPr i="1">
                <a:latin typeface="Times New Roman"/>
                <a:cs typeface="Times New Roman"/>
              </a:rPr>
              <a:t>.</a:t>
            </a:r>
            <a:endParaRPr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i="1">
                <a:solidFill>
                  <a:srgbClr val="FF0000"/>
                </a:solidFill>
                <a:latin typeface="Times New Roman"/>
                <a:cs typeface="Times New Roman"/>
              </a:rPr>
              <a:t>Внимание! </a:t>
            </a:r>
            <a:endParaRPr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i="1">
                <a:solidFill>
                  <a:srgbClr val="FF0000"/>
                </a:solidFill>
                <a:latin typeface="Times New Roman"/>
                <a:cs typeface="Times New Roman"/>
              </a:rPr>
              <a:t>Обязательно сначала сохраните файл на компьютер, а затем приступайте к редактированию.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90" name="Picture 90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5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 bwMode="auto">
          <a:xfrm>
            <a:off x="683885" y="365123"/>
            <a:ext cx="10515600" cy="1325563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Информация об организации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Полное наименование: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Адрес: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Адрес официального сайта (при наличии):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Ф.</a:t>
            </a:r>
            <a:r>
              <a:rPr lang="ru-RU" b="1" u="sng">
                <a:latin typeface="Times New Roman"/>
                <a:cs typeface="Times New Roman"/>
              </a:rPr>
              <a:t> </a:t>
            </a:r>
            <a:r>
              <a:rPr b="1" u="sng">
                <a:latin typeface="Times New Roman"/>
                <a:cs typeface="Times New Roman"/>
              </a:rPr>
              <a:t>И.</a:t>
            </a:r>
            <a:r>
              <a:rPr lang="ru-RU" b="1" u="sng">
                <a:latin typeface="Times New Roman"/>
                <a:cs typeface="Times New Roman"/>
              </a:rPr>
              <a:t> </a:t>
            </a:r>
            <a:r>
              <a:rPr b="1" u="sng">
                <a:latin typeface="Times New Roman"/>
                <a:cs typeface="Times New Roman"/>
              </a:rPr>
              <a:t>О. руководителя:</a:t>
            </a:r>
            <a:endParaRPr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endParaRPr b="1" u="sng">
              <a:latin typeface="Times New Roman"/>
              <a:cs typeface="Times New Roman"/>
            </a:endParaRPr>
          </a:p>
          <a:p>
            <a:pPr>
              <a:defRPr/>
            </a:pPr>
            <a:endParaRPr b="1" u="sng">
              <a:latin typeface="Times New Roman"/>
              <a:cs typeface="Times New Roman"/>
            </a:endParaRPr>
          </a:p>
          <a:p>
            <a:pPr>
              <a:defRPr/>
            </a:pPr>
            <a:endParaRPr b="1" u="sng">
              <a:latin typeface="Times New Roman"/>
              <a:cs typeface="Times New Roman"/>
            </a:endParaRPr>
          </a:p>
        </p:txBody>
      </p:sp>
      <p:pic>
        <p:nvPicPr>
          <p:cNvPr id="95" name="Picture 95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 bwMode="auto">
          <a:xfrm>
            <a:off x="612863" y="365123"/>
            <a:ext cx="10515600" cy="1325563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Информация о заявленном номинате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Ф.</a:t>
            </a:r>
            <a:r>
              <a:rPr lang="ru-RU" b="1" u="sng">
                <a:latin typeface="Times New Roman"/>
                <a:cs typeface="Times New Roman"/>
              </a:rPr>
              <a:t> </a:t>
            </a:r>
            <a:r>
              <a:rPr b="1" u="sng">
                <a:latin typeface="Times New Roman"/>
                <a:cs typeface="Times New Roman"/>
              </a:rPr>
              <a:t>И.</a:t>
            </a:r>
            <a:r>
              <a:rPr lang="ru-RU" b="1" u="sng">
                <a:latin typeface="Times New Roman"/>
                <a:cs typeface="Times New Roman"/>
              </a:rPr>
              <a:t> </a:t>
            </a:r>
            <a:r>
              <a:rPr b="1" u="sng">
                <a:latin typeface="Times New Roman"/>
                <a:cs typeface="Times New Roman"/>
              </a:rPr>
              <a:t>О. номинанта: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Должность: 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Специальность: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 b="1" u="sng">
                <a:latin typeface="Times New Roman"/>
                <a:cs typeface="Times New Roman"/>
              </a:rPr>
              <a:t>Квалификация:</a:t>
            </a:r>
            <a:endParaRPr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endParaRPr b="1" u="sng">
              <a:latin typeface="Times New Roman"/>
              <a:cs typeface="Times New Roman"/>
            </a:endParaRPr>
          </a:p>
          <a:p>
            <a:pPr marL="0" indent="0">
              <a:buNone/>
              <a:defRPr/>
            </a:pPr>
            <a:endParaRPr b="1" u="sng">
              <a:latin typeface="Times New Roman"/>
              <a:cs typeface="Times New Roman"/>
            </a:endParaRPr>
          </a:p>
          <a:p>
            <a:pPr>
              <a:defRPr/>
            </a:pPr>
            <a:endParaRPr b="1" u="sng">
              <a:latin typeface="Times New Roman"/>
              <a:cs typeface="Times New Roman"/>
            </a:endParaRPr>
          </a:p>
        </p:txBody>
      </p:sp>
      <p:pic>
        <p:nvPicPr>
          <p:cNvPr id="100" name="Picture 100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Общий стаж работы по специальности</a:t>
            </a:r>
            <a:br>
              <a:rPr>
                <a:latin typeface="Times New Roman"/>
                <a:cs typeface="Times New Roman"/>
              </a:rPr>
            </a:br>
            <a:r>
              <a:rPr sz="2800" b="1">
                <a:solidFill>
                  <a:srgbClr val="FF0000"/>
                </a:solidFill>
                <a:latin typeface="Times New Roman"/>
                <a:cs typeface="Times New Roman"/>
              </a:rPr>
              <a:t>Указать стаж работы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Приложить сканы или фото трудовой книжки / справку из отдела кадров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05" name="Picture 105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Стаж работы в организации </a:t>
            </a:r>
            <a:br>
              <a:rPr>
                <a:latin typeface="Times New Roman"/>
                <a:cs typeface="Times New Roman"/>
              </a:rPr>
            </a:br>
            <a:r>
              <a:rPr sz="2800" b="1">
                <a:solidFill>
                  <a:srgbClr val="FF0000"/>
                </a:solidFill>
                <a:latin typeface="Times New Roman"/>
                <a:cs typeface="Times New Roman"/>
              </a:rPr>
              <a:t>Указать стаж работы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Приложить сканы или фото трудовой книжки / справку из отдела кадров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0" name="Picture 110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 bwMode="auto">
          <a:xfrm>
            <a:off x="838200" y="259353"/>
            <a:ext cx="10515600" cy="1325562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Благодарности/грамоты руководства </a:t>
            </a:r>
            <a:br>
              <a:rPr lang="ru-RU">
                <a:latin typeface="Times New Roman"/>
                <a:cs typeface="Times New Roman"/>
              </a:rPr>
            </a:br>
            <a:r>
              <a:rPr>
                <a:latin typeface="Times New Roman"/>
                <a:cs typeface="Times New Roman"/>
              </a:rPr>
              <a:t>СПИД</a:t>
            </a:r>
            <a:r>
              <a:rPr lang="ru-RU">
                <a:latin typeface="Times New Roman"/>
                <a:cs typeface="Times New Roman"/>
              </a:rPr>
              <a:t>-центра</a:t>
            </a:r>
            <a:r>
              <a:rPr>
                <a:latin typeface="Times New Roman"/>
                <a:cs typeface="Times New Roman"/>
              </a:rPr>
              <a:t> и вышестоящих организаций </a:t>
            </a:r>
            <a:br>
              <a:rPr>
                <a:latin typeface="Times New Roman"/>
                <a:cs typeface="Times New Roman"/>
              </a:rPr>
            </a:br>
            <a:endParaRPr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Приложить сканы / фото, либо выписки из приказов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3" name="Picture 110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 bwMode="auto">
          <a:xfrm>
            <a:off x="836138" y="566838"/>
            <a:ext cx="10515600" cy="1325563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Проведение обучающих мероприятий (семинары, лекции и др.) для медицинских работников и населения</a:t>
            </a:r>
            <a:br>
              <a:rPr>
                <a:latin typeface="Times New Roman"/>
                <a:cs typeface="Times New Roman"/>
              </a:rPr>
            </a:br>
            <a:endParaRPr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 bwMode="auto">
          <a:xfrm>
            <a:off x="836138" y="2150371"/>
            <a:ext cx="10515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Указать WEB-адрес страницы, где представлена информация </a:t>
            </a:r>
            <a:r>
              <a:rPr lang="ru-RU"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      </a:t>
            </a: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об участии (СМИ, ссылка на страницу мероприятия в социальных сетях)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Picture 110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Наличие публикаций</a:t>
            </a:r>
            <a:br>
              <a:rPr>
                <a:latin typeface="Times New Roman"/>
                <a:cs typeface="Times New Roman"/>
              </a:rPr>
            </a:br>
            <a:r>
              <a:rPr sz="3100" b="1">
                <a:solidFill>
                  <a:srgbClr val="FF0000"/>
                </a:solidFill>
                <a:latin typeface="Times New Roman"/>
                <a:cs typeface="Times New Roman"/>
              </a:rPr>
              <a:t>Указать число</a:t>
            </a:r>
            <a:br>
              <a:rPr>
                <a:latin typeface="Times New Roman"/>
                <a:cs typeface="Times New Roman"/>
              </a:rPr>
            </a:br>
            <a:endParaRPr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25" name="Picture 125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 bwMode="auto">
          <a:xfrm>
            <a:off x="838200" y="500062"/>
            <a:ext cx="10515600" cy="1325563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Достижения в профессии</a:t>
            </a:r>
            <a:br>
              <a:rPr>
                <a:latin typeface="Times New Roman"/>
                <a:cs typeface="Times New Roman"/>
              </a:rPr>
            </a:br>
            <a:br>
              <a:rPr>
                <a:latin typeface="Times New Roman"/>
                <a:cs typeface="Times New Roman"/>
              </a:rPr>
            </a:br>
            <a:endParaRPr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Описать достижения в свободной форме за последние три года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30" name="Picture 130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 bwMode="auto">
          <a:xfrm>
            <a:off x="838200" y="163411"/>
            <a:ext cx="10515600" cy="1325562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>
              <a:defRPr/>
            </a:pPr>
            <a:r>
              <a:rPr>
                <a:latin typeface="Times New Roman"/>
                <a:cs typeface="Times New Roman"/>
              </a:rPr>
              <a:t>Инновации в работе</a:t>
            </a:r>
            <a:endParaRPr sz="2800" b="1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rPr>
                <a:solidFill>
                  <a:schemeClr val="bg1">
                    <a:lumMod val="65000"/>
                  </a:schemeClr>
                </a:solidFill>
                <a:latin typeface="Times New Roman"/>
                <a:cs typeface="Times New Roman"/>
              </a:rPr>
              <a:t>Перечислить (например,  разработанные методические рекомендации или патент)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35" name="Picture 135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 bwMode="auto">
          <a:xfrm>
            <a:off x="1524000" y="2235200"/>
            <a:ext cx="9144000" cy="2387599"/>
          </a:xfrm>
          <a:prstGeom prst="rect">
            <a:avLst/>
          </a:prstGeom>
        </p:spPr>
        <p:txBody>
          <a:bodyPr>
            <a:normAutofit fontScale="90000"/>
          </a:bodyPr>
          <a:lstStyle>
            <a:defPPr/>
            <a:lvl1pPr lvl="0"/>
          </a:lstStyle>
          <a:p>
            <a:pPr>
              <a:defRPr/>
            </a:pPr>
            <a:r>
              <a:rPr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Не забудьте прикрепить данную заявку в форму подачи на сайте </a:t>
            </a:r>
            <a:r>
              <a:rPr b="1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o-spide.ru</a:t>
            </a:r>
            <a:r>
              <a:rPr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!</a:t>
            </a:r>
            <a:endParaRPr/>
          </a:p>
        </p:txBody>
      </p:sp>
      <p:pic>
        <p:nvPicPr>
          <p:cNvPr id="139" name="Picture 139"/>
          <p:cNvPicPr/>
          <p:nvPr/>
        </p:nvPicPr>
        <p:blipFill>
          <a:blip r:embed="rId2"/>
          <a:stretch/>
        </p:blipFill>
        <p:spPr bwMode="auto">
          <a:xfrm>
            <a:off x="10489893" y="566838"/>
            <a:ext cx="1225853" cy="9221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0</TotalTime>
  <Words>279</Words>
  <Application>Microsoft Office PowerPoint</Application>
  <DocSecurity>0</DocSecurity>
  <PresentationFormat>Широкоэкранный</PresentationFormat>
  <Paragraphs>40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Специальное оформление</vt:lpstr>
      <vt:lpstr>Заявка на участие  во Всероссийском конкурсе «Лучший СПИД-центр 2026»</vt:lpstr>
      <vt:lpstr>Правила заполнения заявки:</vt:lpstr>
      <vt:lpstr>Информация об организации</vt:lpstr>
      <vt:lpstr>Информация о заявленном номинате</vt:lpstr>
      <vt:lpstr>Общий стаж работы по специальности Указать стаж работы</vt:lpstr>
      <vt:lpstr>Стаж работы в организации  Указать стаж работы</vt:lpstr>
      <vt:lpstr>Благодарности/грамоты руководства  СПИД-центра и вышестоящих организаций  </vt:lpstr>
      <vt:lpstr>Проведение обучающих мероприятий (семинары, лекции и др.) для медицинских работников и населения </vt:lpstr>
      <vt:lpstr>Наличие публикаций Указать число </vt:lpstr>
      <vt:lpstr>Достижения в профессии  </vt:lpstr>
      <vt:lpstr>Инновации в работе</vt:lpstr>
      <vt:lpstr>Не забудьте прикрепить данную заявку в форму подачи на сайте o-spide.ru!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Заявка на участие во Всероссийском конкурсе «Лучший СПИД-центр 2023»</dc:title>
  <dc:subject/>
  <dc:creator>Strumila</dc:creator>
  <cp:keywords/>
  <dc:description/>
  <cp:lastModifiedBy>Наталья Гуреева</cp:lastModifiedBy>
  <cp:revision>10</cp:revision>
  <dcterms:modified xsi:type="dcterms:W3CDTF">2026-08-11T08:02:29Z</dcterms:modified>
  <cp:category/>
  <dc:identifier/>
  <cp:contentStatus/>
  <dc:language/>
  <cp:version/>
</cp:coreProperties>
</file>