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Times New Roman"/>
              </a:defRPr>
            </a:pPr>
            <a:r>
              <a:rPr lang="ru-RU"/>
              <a:t>Половозрастная структура населения: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0-14 лет</c:v>
                </c:pt>
                <c:pt idx="1">
                  <c:v>15-19 лет</c:v>
                </c:pt>
                <c:pt idx="2">
                  <c:v>20-24 года</c:v>
                </c:pt>
                <c:pt idx="3">
                  <c:v>25-29 лет</c:v>
                </c:pt>
                <c:pt idx="4">
                  <c:v>30-34 года</c:v>
                </c:pt>
                <c:pt idx="5">
                  <c:v>35-39 лет</c:v>
                </c:pt>
                <c:pt idx="6">
                  <c:v>40-44 года</c:v>
                </c:pt>
                <c:pt idx="7">
                  <c:v>45-49 лет</c:v>
                </c:pt>
                <c:pt idx="8">
                  <c:v>Старше 50 лет</c:v>
                </c:pt>
              </c:strCache>
            </c:strRef>
          </c:cat>
          <c:val>
            <c:numRef>
              <c:f>Лист1!$B$2:$B$10</c:f>
              <c:numCache>
                <c:formatCode>0;[Red]0</c:formatCode>
                <c:ptCount val="9"/>
                <c:pt idx="0">
                  <c:v>-171006</c:v>
                </c:pt>
                <c:pt idx="1">
                  <c:v>-219068</c:v>
                </c:pt>
                <c:pt idx="2">
                  <c:v>-290190</c:v>
                </c:pt>
                <c:pt idx="3">
                  <c:v>-400116</c:v>
                </c:pt>
                <c:pt idx="4">
                  <c:v>-431936</c:v>
                </c:pt>
                <c:pt idx="5">
                  <c:v>-373021</c:v>
                </c:pt>
                <c:pt idx="6">
                  <c:v>-347500</c:v>
                </c:pt>
                <c:pt idx="7">
                  <c:v>-368910</c:v>
                </c:pt>
                <c:pt idx="8">
                  <c:v>-397500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A-47C2-8D50-616BE5047F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0-14 лет</c:v>
                </c:pt>
                <c:pt idx="1">
                  <c:v>15-19 лет</c:v>
                </c:pt>
                <c:pt idx="2">
                  <c:v>20-24 года</c:v>
                </c:pt>
                <c:pt idx="3">
                  <c:v>25-29 лет</c:v>
                </c:pt>
                <c:pt idx="4">
                  <c:v>30-34 года</c:v>
                </c:pt>
                <c:pt idx="5">
                  <c:v>35-39 лет</c:v>
                </c:pt>
                <c:pt idx="6">
                  <c:v>40-44 года</c:v>
                </c:pt>
                <c:pt idx="7">
                  <c:v>45-49 лет</c:v>
                </c:pt>
                <c:pt idx="8">
                  <c:v>Старше 50 лет</c:v>
                </c:pt>
              </c:strCache>
            </c:strRef>
          </c:cat>
          <c:val>
            <c:numRef>
              <c:f>Лист1!$C$2:$C$10</c:f>
              <c:numCache>
                <c:formatCode>0;[Red]0</c:formatCode>
                <c:ptCount val="9"/>
                <c:pt idx="0">
                  <c:v>172256</c:v>
                </c:pt>
                <c:pt idx="1">
                  <c:v>240292</c:v>
                </c:pt>
                <c:pt idx="2">
                  <c:v>285443</c:v>
                </c:pt>
                <c:pt idx="3">
                  <c:v>357382</c:v>
                </c:pt>
                <c:pt idx="4">
                  <c:v>395288</c:v>
                </c:pt>
                <c:pt idx="5">
                  <c:v>336178</c:v>
                </c:pt>
                <c:pt idx="6">
                  <c:v>323467</c:v>
                </c:pt>
                <c:pt idx="7">
                  <c:v>355648</c:v>
                </c:pt>
                <c:pt idx="8">
                  <c:v>363467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3A-47C2-8D50-616BE5047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42648408"/>
        <c:axId val="2142644680"/>
      </c:barChart>
      <c:catAx>
        <c:axId val="2142648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644680"/>
        <c:crosses val="autoZero"/>
        <c:auto val="1"/>
        <c:lblAlgn val="ctr"/>
        <c:lblOffset val="100"/>
        <c:noMultiLvlLbl val="0"/>
      </c:catAx>
      <c:valAx>
        <c:axId val="2142644680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;[Red]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64840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838200" y="1825625"/>
      <a:ext cx="5181600" cy="435133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Times New Roman"/>
              </a:defRPr>
            </a:pPr>
            <a:r>
              <a:rPr lang="ru-RU"/>
              <a:t>Половозрастная структура прикрепленных лиц: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0-14 лет</c:v>
                </c:pt>
                <c:pt idx="1">
                  <c:v>15-19 лет</c:v>
                </c:pt>
                <c:pt idx="2">
                  <c:v>20-24 года</c:v>
                </c:pt>
                <c:pt idx="3">
                  <c:v>25-29 лет</c:v>
                </c:pt>
                <c:pt idx="4">
                  <c:v>30-34 года</c:v>
                </c:pt>
                <c:pt idx="5">
                  <c:v>35-39 лет</c:v>
                </c:pt>
                <c:pt idx="6">
                  <c:v>40-44 года</c:v>
                </c:pt>
                <c:pt idx="7">
                  <c:v>45-49 лет</c:v>
                </c:pt>
                <c:pt idx="8">
                  <c:v>Старше 50 лет</c:v>
                </c:pt>
              </c:strCache>
            </c:strRef>
          </c:cat>
          <c:val>
            <c:numRef>
              <c:f>Лист1!$B$2:$B$10</c:f>
              <c:numCache>
                <c:formatCode>0;[Red]0</c:formatCode>
                <c:ptCount val="9"/>
                <c:pt idx="0">
                  <c:v>-171006</c:v>
                </c:pt>
                <c:pt idx="1">
                  <c:v>-219068</c:v>
                </c:pt>
                <c:pt idx="2">
                  <c:v>-290190</c:v>
                </c:pt>
                <c:pt idx="3">
                  <c:v>-400116</c:v>
                </c:pt>
                <c:pt idx="4">
                  <c:v>-431936</c:v>
                </c:pt>
                <c:pt idx="5">
                  <c:v>-373021</c:v>
                </c:pt>
                <c:pt idx="6">
                  <c:v>-347500</c:v>
                </c:pt>
                <c:pt idx="7">
                  <c:v>-368910</c:v>
                </c:pt>
                <c:pt idx="8">
                  <c:v>-397500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C-4D4D-B522-B2020571709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0-14 лет</c:v>
                </c:pt>
                <c:pt idx="1">
                  <c:v>15-19 лет</c:v>
                </c:pt>
                <c:pt idx="2">
                  <c:v>20-24 года</c:v>
                </c:pt>
                <c:pt idx="3">
                  <c:v>25-29 лет</c:v>
                </c:pt>
                <c:pt idx="4">
                  <c:v>30-34 года</c:v>
                </c:pt>
                <c:pt idx="5">
                  <c:v>35-39 лет</c:v>
                </c:pt>
                <c:pt idx="6">
                  <c:v>40-44 года</c:v>
                </c:pt>
                <c:pt idx="7">
                  <c:v>45-49 лет</c:v>
                </c:pt>
                <c:pt idx="8">
                  <c:v>Старше 50 лет</c:v>
                </c:pt>
              </c:strCache>
            </c:strRef>
          </c:cat>
          <c:val>
            <c:numRef>
              <c:f>Лист1!$C$2:$C$10</c:f>
              <c:numCache>
                <c:formatCode>0;[Red]0</c:formatCode>
                <c:ptCount val="9"/>
                <c:pt idx="0">
                  <c:v>172256</c:v>
                </c:pt>
                <c:pt idx="1">
                  <c:v>240292</c:v>
                </c:pt>
                <c:pt idx="2">
                  <c:v>285443</c:v>
                </c:pt>
                <c:pt idx="3">
                  <c:v>357382</c:v>
                </c:pt>
                <c:pt idx="4">
                  <c:v>395288</c:v>
                </c:pt>
                <c:pt idx="5">
                  <c:v>336178</c:v>
                </c:pt>
                <c:pt idx="6">
                  <c:v>323467</c:v>
                </c:pt>
                <c:pt idx="7">
                  <c:v>355648</c:v>
                </c:pt>
                <c:pt idx="8">
                  <c:v>363467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4C-4D4D-B522-B20205717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231288"/>
        <c:axId val="2131234760"/>
      </c:barChart>
      <c:catAx>
        <c:axId val="2131231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1234760"/>
        <c:crosses val="autoZero"/>
        <c:auto val="1"/>
        <c:lblAlgn val="ctr"/>
        <c:lblOffset val="100"/>
        <c:noMultiLvlLbl val="0"/>
      </c:catAx>
      <c:valAx>
        <c:axId val="2131234760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;[Red]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123128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6096000" y="1484782"/>
      <a:ext cx="5257798" cy="537321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Заболеваемость населения (на 100 тыс.населения)</c:v>
                </c:pt>
              </c:strCache>
            </c:strRef>
          </c:tx>
          <c:spPr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115</c:v>
                </c:pt>
                <c:pt idx="3">
                  <c:v>120</c:v>
                </c:pt>
                <c:pt idx="4">
                  <c:v>110</c:v>
                </c:pt>
                <c:pt idx="5">
                  <c:v>100</c:v>
                </c:pt>
                <c:pt idx="6">
                  <c:v>90</c:v>
                </c:pt>
                <c:pt idx="7">
                  <c:v>100</c:v>
                </c:pt>
                <c:pt idx="8">
                  <c:v>115</c:v>
                </c:pt>
                <c:pt idx="9">
                  <c:v>105</c:v>
                </c:pt>
                <c:pt idx="1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1-459F-80BB-35282B334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2552632"/>
        <c:axId val="2142549016"/>
      </c:barChart>
      <c:catAx>
        <c:axId val="214255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549016"/>
        <c:crosses val="autoZero"/>
        <c:auto val="1"/>
        <c:lblAlgn val="ctr"/>
        <c:lblOffset val="100"/>
        <c:noMultiLvlLbl val="0"/>
      </c:catAx>
      <c:valAx>
        <c:axId val="2142549016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552632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771197" y="1789470"/>
      <a:ext cx="10649605" cy="4758812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Выявляемость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838200" y="1825625"/>
      <a:ext cx="10515600" cy="435133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выявленных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5.3</c:v>
                </c:pt>
                <c:pt idx="1">
                  <c:v>2.6</c:v>
                </c:pt>
                <c:pt idx="2">
                  <c:v>4.3</c:v>
                </c:pt>
                <c:pt idx="3">
                  <c:v>4.5</c:v>
                </c:pt>
                <c:pt idx="4">
                  <c:v>6.9</c:v>
                </c:pt>
                <c:pt idx="5">
                  <c:v>2.2999999999999998</c:v>
                </c:pt>
                <c:pt idx="6">
                  <c:v>3.4</c:v>
                </c:pt>
                <c:pt idx="7">
                  <c:v>4.4000000000000004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F0-440E-ACAE-37D823F71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2479768"/>
        <c:axId val="2142476152"/>
      </c:barChart>
      <c:catAx>
        <c:axId val="214247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476152"/>
        <c:crosses val="autoZero"/>
        <c:auto val="1"/>
        <c:lblAlgn val="ctr"/>
        <c:lblOffset val="100"/>
        <c:noMultiLvlLbl val="0"/>
      </c:catAx>
      <c:valAx>
        <c:axId val="214247615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47976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838200" y="1825624"/>
      <a:ext cx="10515599" cy="477111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Половой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1.1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D8-41FD-9D49-CD9C9BAF2BDF}"/>
                </c:ext>
              </c:extLst>
            </c:dLbl>
            <c:spPr>
              <a:noFill/>
              <a:ln>
                <a:noFill/>
                <a:miter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0.05</c:v>
                </c:pt>
                <c:pt idx="1">
                  <c:v>0.06</c:v>
                </c:pt>
                <c:pt idx="2">
                  <c:v>0.08</c:v>
                </c:pt>
                <c:pt idx="3">
                  <c:v>0.1</c:v>
                </c:pt>
                <c:pt idx="4">
                  <c:v>0.15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0.03</c:v>
                </c:pt>
                <c:pt idx="8">
                  <c:v>0.15</c:v>
                </c:pt>
                <c:pt idx="9">
                  <c:v>0.2</c:v>
                </c:pt>
                <c:pt idx="1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8-41FD-9D49-CD9C9BAF2B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Наркотический</c:v>
                </c:pt>
              </c:strCache>
            </c:strRef>
          </c:tx>
          <c:spPr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578E-3"/>
                  <c:y val="-5.566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D8-41FD-9D49-CD9C9BAF2BDF}"/>
                </c:ext>
              </c:extLst>
            </c:dLbl>
            <c:dLbl>
              <c:idx val="1"/>
              <c:layout>
                <c:manualLayout>
                  <c:x val="4.76999999999999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D8-41FD-9D49-CD9C9BAF2BDF}"/>
                </c:ext>
              </c:extLst>
            </c:dLbl>
            <c:dLbl>
              <c:idx val="2"/>
              <c:layout>
                <c:manualLayout>
                  <c:x val="4.7699999999999999E-3"/>
                  <c:y val="2.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D8-41FD-9D49-CD9C9BAF2BDF}"/>
                </c:ext>
              </c:extLst>
            </c:dLbl>
            <c:dLbl>
              <c:idx val="3"/>
              <c:layout>
                <c:manualLayout>
                  <c:x val="1.1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D8-41FD-9D49-CD9C9BAF2BDF}"/>
                </c:ext>
              </c:extLst>
            </c:dLbl>
            <c:dLbl>
              <c:idx val="4"/>
              <c:layout>
                <c:manualLayout>
                  <c:x val="3.5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D8-41FD-9D49-CD9C9BAF2BDF}"/>
                </c:ext>
              </c:extLst>
            </c:dLbl>
            <c:dLbl>
              <c:idx val="5"/>
              <c:layout>
                <c:manualLayout>
                  <c:x val="3.578E-3"/>
                  <c:y val="5.566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D8-41FD-9D49-CD9C9BAF2BDF}"/>
                </c:ext>
              </c:extLst>
            </c:dLbl>
            <c:dLbl>
              <c:idx val="6"/>
              <c:layout>
                <c:manualLayout>
                  <c:x val="2.385E-3"/>
                  <c:y val="2.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D8-41FD-9D49-CD9C9BAF2BDF}"/>
                </c:ext>
              </c:extLst>
            </c:dLbl>
            <c:dLbl>
              <c:idx val="8"/>
              <c:layout>
                <c:manualLayout>
                  <c:x val="2.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D8-41FD-9D49-CD9C9BAF2BDF}"/>
                </c:ext>
              </c:extLst>
            </c:dLbl>
            <c:dLbl>
              <c:idx val="9"/>
              <c:layout>
                <c:manualLayout>
                  <c:x val="3.5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5D8-41FD-9D49-CD9C9BAF2BDF}"/>
                </c:ext>
              </c:extLst>
            </c:dLbl>
            <c:dLbl>
              <c:idx val="10"/>
              <c:layout>
                <c:manualLayout>
                  <c:x val="2.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5D8-41FD-9D49-CD9C9BAF2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0.03</c:v>
                </c:pt>
                <c:pt idx="1">
                  <c:v>0.04</c:v>
                </c:pt>
                <c:pt idx="2">
                  <c:v>0.03</c:v>
                </c:pt>
                <c:pt idx="3">
                  <c:v>0.05</c:v>
                </c:pt>
                <c:pt idx="4">
                  <c:v>0.16</c:v>
                </c:pt>
                <c:pt idx="5">
                  <c:v>0.03</c:v>
                </c:pt>
                <c:pt idx="6">
                  <c:v>0.02</c:v>
                </c:pt>
                <c:pt idx="7">
                  <c:v>0.08</c:v>
                </c:pt>
                <c:pt idx="8">
                  <c:v>0.02</c:v>
                </c:pt>
                <c:pt idx="9">
                  <c:v>0.03</c:v>
                </c:pt>
                <c:pt idx="1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5D8-41FD-9D49-CD9C9BAF2BD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Вертикальный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5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5D8-41FD-9D49-CD9C9BAF2BDF}"/>
                </c:ext>
              </c:extLst>
            </c:dLbl>
            <c:dLbl>
              <c:idx val="1"/>
              <c:layout>
                <c:manualLayout>
                  <c:x val="3.578E-3"/>
                  <c:y val="5.566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5D8-41FD-9D49-CD9C9BAF2BDF}"/>
                </c:ext>
              </c:extLst>
            </c:dLbl>
            <c:dLbl>
              <c:idx val="2"/>
              <c:layout>
                <c:manualLayout>
                  <c:x val="2.385E-3"/>
                  <c:y val="8.35100000000000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5D8-41FD-9D49-CD9C9BAF2BDF}"/>
                </c:ext>
              </c:extLst>
            </c:dLbl>
            <c:dLbl>
              <c:idx val="4"/>
              <c:layout>
                <c:manualLayout>
                  <c:x val="2.385E-3"/>
                  <c:y val="-6.958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5D8-41FD-9D49-CD9C9BAF2BDF}"/>
                </c:ext>
              </c:extLst>
            </c:dLbl>
            <c:dLbl>
              <c:idx val="7"/>
              <c:layout>
                <c:manualLayout>
                  <c:x val="1.1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5D8-41FD-9D49-CD9C9BAF2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Лист1!$D$2:$D$12</c:f>
              <c:numCache>
                <c:formatCode>0%</c:formatCode>
                <c:ptCount val="11"/>
                <c:pt idx="0">
                  <c:v>0.02</c:v>
                </c:pt>
                <c:pt idx="1">
                  <c:v>0.03</c:v>
                </c:pt>
                <c:pt idx="2">
                  <c:v>0.02</c:v>
                </c:pt>
                <c:pt idx="3">
                  <c:v>7.0000000000000007E-2</c:v>
                </c:pt>
                <c:pt idx="4">
                  <c:v>0.03</c:v>
                </c:pt>
                <c:pt idx="5">
                  <c:v>0.04</c:v>
                </c:pt>
                <c:pt idx="6">
                  <c:v>0.03</c:v>
                </c:pt>
                <c:pt idx="7">
                  <c:v>0.04</c:v>
                </c:pt>
                <c:pt idx="8">
                  <c:v>0.04</c:v>
                </c:pt>
                <c:pt idx="9">
                  <c:v>0.02</c:v>
                </c:pt>
                <c:pt idx="1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5D8-41FD-9D49-CD9C9BAF2BD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>
            <a:prstGeom prst="rect">
              <a:avLst/>
            </a:prstGeom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385E-3"/>
                  <c:y val="5.566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5D8-41FD-9D49-CD9C9BAF2BDF}"/>
                </c:ext>
              </c:extLst>
            </c:dLbl>
            <c:dLbl>
              <c:idx val="2"/>
              <c:layout>
                <c:manualLayout>
                  <c:x val="3.578E-3"/>
                  <c:y val="2.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5D8-41FD-9D49-CD9C9BAF2BDF}"/>
                </c:ext>
              </c:extLst>
            </c:dLbl>
            <c:dLbl>
              <c:idx val="3"/>
              <c:layout>
                <c:manualLayout>
                  <c:x val="3.578E-3"/>
                  <c:y val="-2.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5D8-41FD-9D49-CD9C9BAF2BDF}"/>
                </c:ext>
              </c:extLst>
            </c:dLbl>
            <c:dLbl>
              <c:idx val="4"/>
              <c:layout>
                <c:manualLayout>
                  <c:x val="4.7699999999999999E-3"/>
                  <c:y val="2.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5D8-41FD-9D49-CD9C9BAF2BDF}"/>
                </c:ext>
              </c:extLst>
            </c:dLbl>
            <c:dLbl>
              <c:idx val="5"/>
              <c:layout>
                <c:manualLayout>
                  <c:x val="2.385E-3"/>
                  <c:y val="5.566999999999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5D8-41FD-9D49-CD9C9BAF2BDF}"/>
                </c:ext>
              </c:extLst>
            </c:dLbl>
            <c:dLbl>
              <c:idx val="8"/>
              <c:layout>
                <c:manualLayout>
                  <c:x val="2.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5D8-41FD-9D49-CD9C9BAF2BDF}"/>
                </c:ext>
              </c:extLst>
            </c:dLbl>
            <c:dLbl>
              <c:idx val="10"/>
              <c:layout>
                <c:manualLayout>
                  <c:x val="8.347999999999999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5D8-41FD-9D49-CD9C9BAF2B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Лист1!$E$2:$E$12</c:f>
              <c:numCache>
                <c:formatCode>0%</c:formatCode>
                <c:ptCount val="11"/>
                <c:pt idx="0">
                  <c:v>0.04</c:v>
                </c:pt>
                <c:pt idx="1">
                  <c:v>0.02</c:v>
                </c:pt>
                <c:pt idx="2">
                  <c:v>0.01</c:v>
                </c:pt>
                <c:pt idx="3">
                  <c:v>0.03</c:v>
                </c:pt>
                <c:pt idx="4">
                  <c:v>0.04</c:v>
                </c:pt>
                <c:pt idx="5">
                  <c:v>0.03</c:v>
                </c:pt>
                <c:pt idx="6">
                  <c:v>0.05</c:v>
                </c:pt>
                <c:pt idx="7">
                  <c:v>0.06</c:v>
                </c:pt>
                <c:pt idx="8">
                  <c:v>0.02</c:v>
                </c:pt>
                <c:pt idx="9">
                  <c:v>0.1</c:v>
                </c:pt>
                <c:pt idx="1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5D8-41FD-9D49-CD9C9BAF2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2349288"/>
        <c:axId val="2142345384"/>
      </c:barChart>
      <c:catAx>
        <c:axId val="214234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345384"/>
        <c:crosses val="autoZero"/>
        <c:auto val="1"/>
        <c:lblAlgn val="ctr"/>
        <c:lblOffset val="100"/>
        <c:noMultiLvlLbl val="0"/>
      </c:catAx>
      <c:valAx>
        <c:axId val="2142345384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34928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771197" y="1975944"/>
      <a:ext cx="10649605" cy="4562506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Смертность среди ВИЧ-инфицированных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2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C-47B7-9C01-5DF9C016D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2287400"/>
        <c:axId val="2142290856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% умерших от СПИДа</c:v>
                </c:pt>
              </c:strCache>
            </c:strRef>
          </c:tx>
          <c:spPr>
            <a:prstGeom prst="rect">
              <a:avLst/>
            </a:prstGeom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0.24</c:v>
                </c:pt>
                <c:pt idx="1">
                  <c:v>0.44</c:v>
                </c:pt>
                <c:pt idx="2">
                  <c:v>0.18</c:v>
                </c:pt>
                <c:pt idx="3">
                  <c:v>0.28000000000000003</c:v>
                </c:pt>
                <c:pt idx="4">
                  <c:v>0.3</c:v>
                </c:pt>
                <c:pt idx="5">
                  <c:v>0.5</c:v>
                </c:pt>
                <c:pt idx="6">
                  <c:v>0.4</c:v>
                </c:pt>
                <c:pt idx="7">
                  <c:v>0.6</c:v>
                </c:pt>
                <c:pt idx="8">
                  <c:v>0.5</c:v>
                </c:pt>
                <c:pt idx="9">
                  <c:v>0.3</c:v>
                </c:pt>
                <c:pt idx="10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AC-47B7-9C01-5DF9C016D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2294568"/>
        <c:axId val="2142298440"/>
      </c:lineChart>
      <c:valAx>
        <c:axId val="2142298440"/>
        <c:scaling>
          <c:orientation val="minMax"/>
        </c:scaling>
        <c:delete val="0"/>
        <c:axPos val="r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294568"/>
        <c:crosses val="max"/>
        <c:crossBetween val="between"/>
      </c:valAx>
      <c:catAx>
        <c:axId val="214229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298440"/>
        <c:crosses val="autoZero"/>
        <c:auto val="1"/>
        <c:lblAlgn val="ctr"/>
        <c:lblOffset val="100"/>
        <c:noMultiLvlLbl val="0"/>
      </c:catAx>
      <c:valAx>
        <c:axId val="2142290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2287400"/>
        <c:crosses val="autoZero"/>
        <c:crossBetween val="between"/>
      </c:valAx>
      <c:catAx>
        <c:axId val="2142287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2290856"/>
        <c:crosses val="autoZero"/>
        <c:auto val="1"/>
        <c:lblAlgn val="ctr"/>
        <c:lblOffset val="100"/>
        <c:noMultiLvlLbl val="0"/>
      </c:cat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789858" y="2346960"/>
      <a:ext cx="10612283" cy="4389119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000000000003E-2"/>
          <c:y val="2.0808E-2"/>
          <c:w val="0.93307399999999996"/>
          <c:h val="0.800466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Смертность от ВИЧ-инфекции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D-4179-AF30-5F453017B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29863080"/>
        <c:axId val="2130102168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% умерших от СПИДа</c:v>
                </c:pt>
              </c:strCache>
            </c:strRef>
          </c:tx>
          <c:spPr>
            <a:prstGeom prst="rect">
              <a:avLst/>
            </a:prstGeom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8.8164000000000006E-2"/>
                  <c:y val="6.2626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5D-4179-AF30-5F453017BBF0}"/>
                </c:ext>
              </c:extLst>
            </c:dLbl>
            <c:spPr>
              <a:noFill/>
              <a:ln>
                <a:noFill/>
                <a:beve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Лист1!$C$2:$C$3</c:f>
              <c:numCache>
                <c:formatCode>0%</c:formatCode>
                <c:ptCount val="2"/>
                <c:pt idx="0">
                  <c:v>2.4E-2</c:v>
                </c:pt>
                <c:pt idx="1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5D-4179-AF30-5F453017B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609448"/>
        <c:axId val="2130615000"/>
      </c:lineChart>
      <c:valAx>
        <c:axId val="2130615000"/>
        <c:scaling>
          <c:orientation val="minMax"/>
        </c:scaling>
        <c:delete val="0"/>
        <c:axPos val="r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0609448"/>
        <c:crosses val="max"/>
        <c:crossBetween val="between"/>
      </c:valAx>
      <c:catAx>
        <c:axId val="213060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0615000"/>
        <c:crosses val="autoZero"/>
        <c:auto val="1"/>
        <c:lblAlgn val="ctr"/>
        <c:lblOffset val="100"/>
        <c:noMultiLvlLbl val="0"/>
      </c:catAx>
      <c:valAx>
        <c:axId val="2130102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29863080"/>
        <c:crosses val="autoZero"/>
        <c:crossBetween val="between"/>
      </c:valAx>
      <c:catAx>
        <c:axId val="2129863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30102168"/>
        <c:crosses val="autoZero"/>
        <c:auto val="1"/>
        <c:lblAlgn val="ctr"/>
        <c:lblOffset val="100"/>
        <c:noMultiLvlLbl val="0"/>
      </c:cat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  <a:beve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838200" y="2659954"/>
      <a:ext cx="10515600" cy="405580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90-90-90</c:v>
                </c:pt>
              </c:strCache>
            </c:strRef>
          </c:tx>
          <c:spPr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cat>
            <c:numRef>
              <c:f>Лист1!$A$2:$A$4</c:f>
              <c:numCache>
                <c:formatCode>0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90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E-4974-9D05-96799975EA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Показатели каскада</c:v>
                </c:pt>
              </c:strCache>
            </c:strRef>
          </c:tx>
          <c:spPr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c:spP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ru-RU" sz="1200" b="0" i="0" u="none" strike="noStrike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0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</c:v>
                </c:pt>
                <c:pt idx="1">
                  <c:v>50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E-4974-9D05-96799975E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0466040"/>
        <c:axId val="2129955640"/>
      </c:areaChart>
      <c:catAx>
        <c:axId val="21304660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2129955640"/>
        <c:crosses val="autoZero"/>
        <c:auto val="1"/>
        <c:lblAlgn val="ctr"/>
        <c:lblOffset val="100"/>
        <c:noMultiLvlLbl val="0"/>
      </c:catAx>
      <c:valAx>
        <c:axId val="212995564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2130466040"/>
        <c:crosses val="autoZero"/>
        <c:crossBetween val="midCat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 bwMode="auto">
    <a:xfrm>
      <a:off x="2586182" y="2639813"/>
      <a:ext cx="7019636" cy="4078624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Обследовано на ВИЧ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115</c:v>
                </c:pt>
                <c:pt idx="3">
                  <c:v>120</c:v>
                </c:pt>
                <c:pt idx="4">
                  <c:v>110</c:v>
                </c:pt>
                <c:pt idx="5">
                  <c:v>100</c:v>
                </c:pt>
                <c:pt idx="6">
                  <c:v>90</c:v>
                </c:pt>
                <c:pt idx="7">
                  <c:v>100</c:v>
                </c:pt>
                <c:pt idx="8">
                  <c:v>115</c:v>
                </c:pt>
                <c:pt idx="9">
                  <c:v>105</c:v>
                </c:pt>
                <c:pt idx="1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DB-47FC-8852-44A184AC9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5938568"/>
        <c:axId val="214604930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% от населения</c:v>
                </c:pt>
              </c:strCache>
            </c:strRef>
          </c:tx>
          <c:spPr>
            <a:prstGeom prst="rect">
              <a:avLst/>
            </a:prstGeom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Лист1!$C$2:$C$12</c:f>
              <c:numCache>
                <c:formatCode>0.00%</c:formatCode>
                <c:ptCount val="11"/>
                <c:pt idx="0">
                  <c:v>0.05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0.09</c:v>
                </c:pt>
                <c:pt idx="5">
                  <c:v>0.05</c:v>
                </c:pt>
                <c:pt idx="6">
                  <c:v>0.12</c:v>
                </c:pt>
                <c:pt idx="7">
                  <c:v>0.06</c:v>
                </c:pt>
                <c:pt idx="8">
                  <c:v>0.05</c:v>
                </c:pt>
                <c:pt idx="9">
                  <c:v>0.08</c:v>
                </c:pt>
                <c:pt idx="10">
                  <c:v>0.03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DB-47FC-8852-44A184AC9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5759544"/>
        <c:axId val="2145755656"/>
      </c:lineChart>
      <c:valAx>
        <c:axId val="2145755656"/>
        <c:scaling>
          <c:orientation val="minMax"/>
        </c:scaling>
        <c:delete val="0"/>
        <c:axPos val="r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5759544"/>
        <c:crosses val="max"/>
        <c:crossBetween val="between"/>
      </c:valAx>
      <c:catAx>
        <c:axId val="214575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5755656"/>
        <c:crosses val="autoZero"/>
        <c:auto val="1"/>
        <c:lblAlgn val="ctr"/>
        <c:lblOffset val="100"/>
        <c:noMultiLvlLbl val="0"/>
      </c:catAx>
      <c:valAx>
        <c:axId val="2146049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5938568"/>
        <c:crosses val="autoZero"/>
        <c:crossBetween val="between"/>
      </c:valAx>
      <c:catAx>
        <c:axId val="2145938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46049304"/>
        <c:crosses val="autoZero"/>
        <c:auto val="1"/>
        <c:lblAlgn val="ctr"/>
        <c:lblOffset val="100"/>
        <c:noMultiLvlLbl val="0"/>
      </c:cat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838201" y="1892400"/>
      <a:ext cx="10515597" cy="4865912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43-4623-8680-EB4B18338EDD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43-4623-8680-EB4B18338EDD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43-4623-8680-EB4B18338E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bg1"/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код 113</c:v>
                </c:pt>
                <c:pt idx="1">
                  <c:v>код 118</c:v>
                </c:pt>
                <c:pt idx="2">
                  <c:v>Прочие коды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43-4623-8680-EB4B18338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082800" y="2694040"/>
      <a:ext cx="8026400" cy="4163960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970999999999999E-2"/>
          <c:y val="4.3133999999999999E-2"/>
          <c:w val="0.95899000000000001"/>
          <c:h val="0.871693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выявленных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5.3</c:v>
                </c:pt>
                <c:pt idx="1">
                  <c:v>2.6</c:v>
                </c:pt>
                <c:pt idx="2">
                  <c:v>4.3</c:v>
                </c:pt>
                <c:pt idx="3">
                  <c:v>4.5</c:v>
                </c:pt>
                <c:pt idx="4">
                  <c:v>6.9</c:v>
                </c:pt>
                <c:pt idx="5">
                  <c:v>2.2999999999999998</c:v>
                </c:pt>
                <c:pt idx="6">
                  <c:v>3.4</c:v>
                </c:pt>
                <c:pt idx="7">
                  <c:v>4.4000000000000004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F-4FC1-9AAD-80C8D29B5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5614136"/>
        <c:axId val="2146313576"/>
      </c:barChart>
      <c:catAx>
        <c:axId val="214561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6313576"/>
        <c:crosses val="autoZero"/>
        <c:auto val="1"/>
        <c:lblAlgn val="ctr"/>
        <c:lblOffset val="100"/>
        <c:noMultiLvlLbl val="0"/>
      </c:catAx>
      <c:valAx>
        <c:axId val="2146313576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45614136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617220" y="1690688"/>
      <a:ext cx="10957558" cy="5032374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Всего выявлено</c:v>
                </c:pt>
              </c:strCache>
            </c:strRef>
          </c:tx>
          <c:spPr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  <a:beve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2000</c:v>
                </c:pt>
                <c:pt idx="1">
                  <c:v>2100</c:v>
                </c:pt>
                <c:pt idx="2">
                  <c:v>2350</c:v>
                </c:pt>
                <c:pt idx="3">
                  <c:v>2250</c:v>
                </c:pt>
                <c:pt idx="4">
                  <c:v>2400</c:v>
                </c:pt>
                <c:pt idx="5">
                  <c:v>2600</c:v>
                </c:pt>
                <c:pt idx="6">
                  <c:v>2100</c:v>
                </c:pt>
                <c:pt idx="7">
                  <c:v>2200</c:v>
                </c:pt>
                <c:pt idx="8">
                  <c:v>2300</c:v>
                </c:pt>
                <c:pt idx="9">
                  <c:v>2100</c:v>
                </c:pt>
                <c:pt idx="10">
                  <c:v>2340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1A-498A-B574-C33EA2BC7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38184840"/>
        <c:axId val="2138181416"/>
      </c:barChart>
      <c:lineChart>
        <c:grouping val="standar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% пациентов с ВИЧ-инфекцией, имеющих уровень CD4 более 350 кл/мкл</c:v>
                </c:pt>
              </c:strCache>
            </c:strRef>
          </c:tx>
          <c:spPr>
            <a:prstGeom prst="rect">
              <a:avLst/>
            </a:prstGeom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Лист1!$C$2:$C$12</c:f>
              <c:numCache>
                <c:formatCode>0.00%</c:formatCode>
                <c:ptCount val="11"/>
                <c:pt idx="0">
                  <c:v>0.05</c:v>
                </c:pt>
                <c:pt idx="1">
                  <c:v>5.7142857142857141E-2</c:v>
                </c:pt>
                <c:pt idx="2">
                  <c:v>4.8936170212765959E-2</c:v>
                </c:pt>
                <c:pt idx="3">
                  <c:v>5.3333333333333337E-2</c:v>
                </c:pt>
                <c:pt idx="4">
                  <c:v>4.583333333333333E-2</c:v>
                </c:pt>
                <c:pt idx="5">
                  <c:v>3.8461538461538464E-2</c:v>
                </c:pt>
                <c:pt idx="6">
                  <c:v>4.2857142857142858E-2</c:v>
                </c:pt>
                <c:pt idx="7">
                  <c:v>4.5454545454545456E-2</c:v>
                </c:pt>
                <c:pt idx="8">
                  <c:v>0.05</c:v>
                </c:pt>
                <c:pt idx="9">
                  <c:v>0.05</c:v>
                </c:pt>
                <c:pt idx="10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1A-498A-B574-C33EA2BC7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8191960"/>
        <c:axId val="2138188616"/>
      </c:lineChart>
      <c:valAx>
        <c:axId val="2138181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8184840"/>
        <c:crosses val="autoZero"/>
        <c:crossBetween val="between"/>
      </c:valAx>
      <c:catAx>
        <c:axId val="2138184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8181416"/>
        <c:crosses val="autoZero"/>
        <c:auto val="1"/>
        <c:lblAlgn val="ctr"/>
        <c:lblOffset val="100"/>
        <c:noMultiLvlLbl val="0"/>
      </c:catAx>
      <c:valAx>
        <c:axId val="2138188616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Arial"/>
                <a:cs typeface="Times New Roman"/>
              </a:defRPr>
            </a:pPr>
            <a:endParaRPr lang="ru-RU"/>
          </a:p>
        </c:txPr>
        <c:crossAx val="2138191960"/>
        <c:crosses val="max"/>
        <c:crossBetween val="between"/>
      </c:valAx>
      <c:catAx>
        <c:axId val="2138191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8188616"/>
        <c:crosses val="autoZero"/>
        <c:auto val="1"/>
        <c:lblAlgn val="ctr"/>
        <c:lblOffset val="100"/>
        <c:noMultiLvlLbl val="0"/>
      </c:catAx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ea typeface="+mn-ea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838200" y="2264066"/>
      <a:ext cx="10515599" cy="4351337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26046E3-CA13-4E1E-B608-7FEA81E886C0}" type="datetimeFigureOut">
              <a:rPr lang="ru-RU"/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60AF128-A8E1-4FE8-9FE4-D7FE0D8FF0ED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1200" b="0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rPr>
              <a:t>Столбик мужчин вписывать со знаком "-"</a:t>
            </a:r>
            <a:r>
              <a:rPr lang="ru-RU"/>
              <a:t> </a:t>
            </a:r>
            <a:r>
              <a:rPr lang="ru-RU" sz="1200" b="0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rPr>
              <a:t>Например: не 5400, а -5400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0AF128-A8E1-4FE8-9FE4-D7FE0D8FF0ED}" type="slidenum">
              <a:rPr lang="ru-RU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rPr>
              <a:t>Столбик мужчин вписывать со знаком "-"</a:t>
            </a:r>
            <a:r>
              <a:rPr lang="ru-RU"/>
              <a:t> </a:t>
            </a:r>
            <a:r>
              <a:rPr lang="ru-RU" sz="1200" b="0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rPr>
              <a:t>Например: не 5400, а -5400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0AF128-A8E1-4FE8-9FE4-D7FE0D8FF0ED}" type="slidenum">
              <a:rPr lang="ru-RU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BBF990-6FF6-478A-B36D-23500E93DBD6}" type="datetimeFigureOut">
              <a:rPr lang="ru-RU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79754" y="1674275"/>
            <a:ext cx="9554877" cy="440010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Заявка на участие </a:t>
            </a:r>
            <a:br>
              <a:rPr lang="ru-RU" dirty="0">
                <a:latin typeface="Times New Roman"/>
                <a:cs typeface="Times New Roman"/>
              </a:rPr>
            </a:br>
            <a:r>
              <a:rPr lang="ru-RU" dirty="0">
                <a:latin typeface="Times New Roman"/>
                <a:cs typeface="Times New Roman"/>
              </a:rPr>
              <a:t>во Всероссийском конкурсе «Лучший СПИД-центр 2026»</a:t>
            </a:r>
            <a:br>
              <a:rPr lang="ru-RU" dirty="0">
                <a:latin typeface="Times New Roman"/>
                <a:cs typeface="Times New Roman"/>
              </a:rPr>
            </a:br>
            <a:br>
              <a:rPr lang="en-US" dirty="0">
                <a:latin typeface="Times New Roman"/>
                <a:cs typeface="Times New Roman"/>
              </a:rPr>
            </a:br>
            <a:br>
              <a:rPr lang="ru-RU" sz="3400" dirty="0">
                <a:latin typeface="Times New Roman"/>
                <a:cs typeface="Times New Roman"/>
              </a:rPr>
            </a:br>
            <a:r>
              <a:rPr lang="ru-RU" sz="3400" dirty="0">
                <a:solidFill>
                  <a:srgbClr val="C00000"/>
                </a:solidFill>
                <a:latin typeface="Times New Roman"/>
                <a:cs typeface="Times New Roman"/>
              </a:rPr>
              <a:t>Номинация: «Лучший СПИД-центр 2026»</a:t>
            </a:r>
            <a:br>
              <a:rPr lang="ru-RU" sz="3400" dirty="0">
                <a:latin typeface="Times New Roman"/>
                <a:cs typeface="Times New Roman"/>
              </a:rPr>
            </a:br>
            <a:endParaRPr sz="3400" dirty="0">
              <a:latin typeface="Times New Roman"/>
              <a:cs typeface="Times New Roman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1161720" y="3657633"/>
            <a:ext cx="9618577" cy="2387600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93578449" name=" 893578448"/>
          <p:cNvSpPr/>
          <p:nvPr/>
        </p:nvSpPr>
        <p:spPr bwMode="auto">
          <a:xfrm>
            <a:off x="5968559" y="329184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63424094" name=" 1363424093"/>
          <p:cNvSpPr/>
          <p:nvPr/>
        </p:nvSpPr>
        <p:spPr bwMode="auto">
          <a:xfrm>
            <a:off x="15245787" y="3397610"/>
            <a:ext cx="8909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835144906" name="Рисунок 183514490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762876" y="105769"/>
            <a:ext cx="2226064" cy="1674532"/>
          </a:xfrm>
          <a:prstGeom prst="rect">
            <a:avLst/>
          </a:prstGeom>
        </p:spPr>
      </p:pic>
      <p:sp>
        <p:nvSpPr>
          <p:cNvPr id="1154981344" name=" 1154981343"/>
          <p:cNvSpPr/>
          <p:nvPr/>
        </p:nvSpPr>
        <p:spPr bwMode="auto">
          <a:xfrm>
            <a:off x="-6261013" y="3397609"/>
            <a:ext cx="58195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324241983" name="Рисунок 132424198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4153" y="105769"/>
            <a:ext cx="3619512" cy="11111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Правила заполнения заявки: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023731" y="1690688"/>
            <a:ext cx="10002416" cy="4824427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Необходимо заполнить 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lang="ru-RU" dirty="0">
                <a:latin typeface="Times New Roman"/>
                <a:cs typeface="Times New Roman"/>
              </a:rPr>
              <a:t> слайды и поля заявки, серый текст-пояснение нужно удалить.</a:t>
            </a:r>
            <a:endParaRPr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Там, где не указан год, рассматриваются 2025–2026 гг.</a:t>
            </a: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Можно добавить 3–5 дополнительных слайдов по заявленной тематике.</a:t>
            </a:r>
            <a:endParaRPr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Для изменения диаграммы: кликнуть правой кнопкой мыши по диаграмме, выбрать «изменить данные», в таблицу вписать свои данные, закрыть таблицу. Данные обновляются автоматически.</a:t>
            </a:r>
            <a:endParaRPr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Заявка может быть отправлена организаторами на доработку.</a:t>
            </a:r>
            <a:endParaRPr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Данная заявка должна быть сохранена и прикреплена в формате </a:t>
            </a:r>
            <a:r>
              <a:rPr lang="en-US" dirty="0">
                <a:latin typeface="Times New Roman"/>
                <a:cs typeface="Times New Roman"/>
              </a:rPr>
              <a:t>Power Point</a:t>
            </a:r>
            <a:r>
              <a:rPr lang="ru-RU" dirty="0">
                <a:latin typeface="Times New Roman"/>
                <a:cs typeface="Times New Roman"/>
              </a:rPr>
              <a:t> на странице конкурса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 i="1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 dirty="0">
                <a:solidFill>
                  <a:srgbClr val="FF0000"/>
                </a:solidFill>
                <a:latin typeface="Times New Roman"/>
                <a:cs typeface="Times New Roman"/>
              </a:rPr>
              <a:t>Внимание! </a:t>
            </a:r>
            <a:endParaRPr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 dirty="0">
                <a:solidFill>
                  <a:srgbClr val="FF0000"/>
                </a:solidFill>
                <a:latin typeface="Times New Roman"/>
                <a:cs typeface="Times New Roman"/>
              </a:rPr>
              <a:t>Обязательно сначала сохраните файл на компьютер, а затем приступайте к редактированию.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88387970" name="Рисунок 58838796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5" cy="9221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0" y="2458713"/>
            <a:ext cx="10515600" cy="194057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5400">
                <a:latin typeface="Times New Roman"/>
                <a:cs typeface="Times New Roman"/>
              </a:rPr>
              <a:t>Общая информация </a:t>
            </a:r>
            <a:br>
              <a:rPr lang="ru-RU" sz="5400">
                <a:latin typeface="Times New Roman"/>
                <a:cs typeface="Times New Roman"/>
              </a:rPr>
            </a:br>
            <a:r>
              <a:rPr lang="ru-RU" sz="5400">
                <a:latin typeface="Times New Roman"/>
                <a:cs typeface="Times New Roman"/>
              </a:rPr>
              <a:t>о СПИД-центре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116580405" name="Рисунок 211658040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Информация об участнике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Полное наименование организации: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Адрес местонахождения: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Адрес официального сайта (при наличии):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endParaRPr lang="ru-RU" b="1" u="sng">
              <a:latin typeface="Times New Roman"/>
              <a:cs typeface="Times New Roman"/>
            </a:endParaRPr>
          </a:p>
        </p:txBody>
      </p:sp>
      <p:pic>
        <p:nvPicPr>
          <p:cNvPr id="1584967472" name="Рисунок 158496747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Структура организации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структуру организации, чьим подразделением является, кому подчиняется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631265451" name="Рисунок 6312654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Руководство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основную структуру руководства: глава, заведующие… и т. д.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291959376" name="Рисунок 129195937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Общая характеристика закрепленного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за СПИД-центром региона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территориальные и исторические особенности (миграционные, наличие на территории учреждений ФСИН  и др.):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Можно разбить данный слайд на несколько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уровень жизни населения: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Кратко описать: например, состояние доходов, основные сферы получения доходов, выделить интересные факты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368721467" name="Рисунок 136872146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697424" cy="13255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Численность и половозрастная структура населения (диаграмма)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Объект 9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Общая численность населения: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указать число</a:t>
            </a:r>
            <a:endParaRPr lang="ru-RU">
              <a:latin typeface="Times New Roman"/>
              <a:cs typeface="Times New Roman"/>
            </a:endParaRPr>
          </a:p>
        </p:txBody>
      </p:sp>
      <p:pic>
        <p:nvPicPr>
          <p:cNvPr id="2057684940" name="Рисунок 205768493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097278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Общая характеристика обслуживаемого контингента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737652" y="1768815"/>
            <a:ext cx="4966461" cy="4351338"/>
          </a:xfrm>
        </p:spPr>
        <p:txBody>
          <a:bodyPr/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численность:</a:t>
            </a:r>
            <a:r>
              <a:rPr lang="ru-RU" b="1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указать число</a:t>
            </a:r>
            <a:endParaRPr lang="ru-RU" b="1">
              <a:latin typeface="Times New Roman"/>
              <a:cs typeface="Times New Roman"/>
            </a:endParaRPr>
          </a:p>
        </p:txBody>
      </p:sp>
      <p:graphicFrame>
        <p:nvGraphicFramePr>
          <p:cNvPr id="5" name="Объект 8"/>
          <p:cNvGraphicFramePr>
            <a:graphicFrameLocks/>
          </p:cNvGraphicFramePr>
          <p:nvPr/>
        </p:nvGraphicFramePr>
        <p:xfrm>
          <a:off x="6096000" y="1484782"/>
          <a:ext cx="5257798" cy="5373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2380762" name="Рисунок 205238076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489893" y="365124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0" y="2542689"/>
            <a:ext cx="10515600" cy="1772622"/>
          </a:xfrm>
        </p:spPr>
        <p:txBody>
          <a:bodyPr/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Динамика эпидемиологических показателей по региону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641567882" name="Рисунок 64156788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600" dirty="0">
                <a:latin typeface="Times New Roman"/>
                <a:cs typeface="Times New Roman"/>
              </a:rPr>
              <a:t>Заболеваемость населения ВИЧ-инфекцией  </a:t>
            </a:r>
            <a:br>
              <a:rPr lang="ru-RU" sz="3600" dirty="0">
                <a:latin typeface="Times New Roman"/>
                <a:cs typeface="Times New Roman"/>
              </a:rPr>
            </a:br>
            <a:r>
              <a:rPr lang="ru-RU" sz="3600" dirty="0">
                <a:latin typeface="Times New Roman"/>
                <a:cs typeface="Times New Roman"/>
              </a:rPr>
              <a:t>(на 100 тыс. населения) за период 20</a:t>
            </a:r>
            <a:r>
              <a:rPr lang="en-US" sz="3600" dirty="0">
                <a:latin typeface="Times New Roman"/>
                <a:cs typeface="Times New Roman"/>
              </a:rPr>
              <a:t>1</a:t>
            </a:r>
            <a:r>
              <a:rPr lang="ru-RU" sz="3600" dirty="0">
                <a:latin typeface="Times New Roman"/>
                <a:cs typeface="Times New Roman"/>
              </a:rPr>
              <a:t>5–20</a:t>
            </a:r>
            <a:r>
              <a:rPr lang="en-US" sz="3600" dirty="0">
                <a:latin typeface="Times New Roman"/>
                <a:cs typeface="Times New Roman"/>
              </a:rPr>
              <a:t>2</a:t>
            </a:r>
            <a:r>
              <a:rPr lang="ru-RU" sz="3600" dirty="0">
                <a:latin typeface="Times New Roman"/>
                <a:cs typeface="Times New Roman"/>
              </a:rPr>
              <a:t>5 гг.</a:t>
            </a:r>
            <a:endParaRPr dirty="0">
              <a:latin typeface="Times New Roman"/>
              <a:cs typeface="Times New Roman"/>
            </a:endParaRPr>
          </a:p>
        </p:txBody>
      </p:sp>
      <p:graphicFrame>
        <p:nvGraphicFramePr>
          <p:cNvPr id="1891623170" name="Диаграмма 189162316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956348"/>
              </p:ext>
            </p:extLst>
          </p:nvPr>
        </p:nvGraphicFramePr>
        <p:xfrm>
          <a:off x="771197" y="1789470"/>
          <a:ext cx="10649605" cy="4758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9981830" name="Рисунок 7199818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745049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5000"/>
          </a:bodyPr>
          <a:lstStyle/>
          <a:p>
            <a:pPr>
              <a:defRPr/>
            </a:pPr>
            <a:r>
              <a:rPr lang="ru-RU" sz="3600" dirty="0" err="1">
                <a:latin typeface="Times New Roman"/>
                <a:cs typeface="Times New Roman"/>
              </a:rPr>
              <a:t>Выявляемость</a:t>
            </a:r>
            <a:r>
              <a:rPr lang="ru-RU" sz="3600" dirty="0">
                <a:latin typeface="Times New Roman"/>
                <a:cs typeface="Times New Roman"/>
              </a:rPr>
              <a:t> ВИЧ-инфекции </a:t>
            </a:r>
            <a:br>
              <a:rPr lang="ru-RU" sz="3600" dirty="0">
                <a:latin typeface="Times New Roman"/>
                <a:cs typeface="Times New Roman"/>
              </a:rPr>
            </a:br>
            <a:r>
              <a:rPr lang="ru-RU" sz="3600" dirty="0">
                <a:latin typeface="Times New Roman"/>
                <a:cs typeface="Times New Roman"/>
              </a:rPr>
              <a:t>(на 1000 обследованных) за период 20</a:t>
            </a:r>
            <a:r>
              <a:rPr lang="en-US" sz="3600" dirty="0">
                <a:latin typeface="Times New Roman"/>
                <a:cs typeface="Times New Roman"/>
              </a:rPr>
              <a:t>1</a:t>
            </a:r>
            <a:r>
              <a:rPr lang="ru-RU" sz="3600" dirty="0">
                <a:latin typeface="Times New Roman"/>
                <a:cs typeface="Times New Roman"/>
              </a:rPr>
              <a:t>5–20</a:t>
            </a:r>
            <a:r>
              <a:rPr lang="en-US" sz="3600" dirty="0">
                <a:latin typeface="Times New Roman"/>
                <a:cs typeface="Times New Roman"/>
              </a:rPr>
              <a:t>2</a:t>
            </a:r>
            <a:r>
              <a:rPr lang="ru-RU" sz="3600" dirty="0">
                <a:latin typeface="Times New Roman"/>
                <a:cs typeface="Times New Roman"/>
              </a:rPr>
              <a:t>5 гг.</a:t>
            </a:r>
            <a:endParaRPr dirty="0">
              <a:latin typeface="Times New Roman"/>
              <a:cs typeface="Times New Roman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44229234" name="Диаграмма 13442292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425770"/>
              </p:ext>
            </p:extLst>
          </p:nvPr>
        </p:nvGraphicFramePr>
        <p:xfrm>
          <a:off x="838200" y="1825624"/>
          <a:ext cx="10515599" cy="4771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70294509" name="Рисунок 127029450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600" dirty="0">
                <a:latin typeface="Times New Roman"/>
                <a:cs typeface="Times New Roman"/>
              </a:rPr>
              <a:t>Структура путей передачи ВИЧ-инфекции </a:t>
            </a:r>
            <a:br>
              <a:rPr lang="ru-RU" sz="3600" dirty="0">
                <a:latin typeface="Times New Roman"/>
                <a:cs typeface="Times New Roman"/>
              </a:rPr>
            </a:br>
            <a:r>
              <a:rPr lang="ru-RU" sz="3600" dirty="0">
                <a:latin typeface="Times New Roman"/>
                <a:cs typeface="Times New Roman"/>
              </a:rPr>
              <a:t>(в % по годам) за период 20</a:t>
            </a:r>
            <a:r>
              <a:rPr lang="en-US" sz="3600" dirty="0">
                <a:latin typeface="Times New Roman"/>
                <a:cs typeface="Times New Roman"/>
              </a:rPr>
              <a:t>1</a:t>
            </a:r>
            <a:r>
              <a:rPr lang="ru-RU" sz="3600" dirty="0">
                <a:latin typeface="Times New Roman"/>
                <a:cs typeface="Times New Roman"/>
              </a:rPr>
              <a:t>5–20</a:t>
            </a:r>
            <a:r>
              <a:rPr lang="en-US" sz="3600" dirty="0">
                <a:latin typeface="Times New Roman"/>
                <a:cs typeface="Times New Roman"/>
              </a:rPr>
              <a:t>2</a:t>
            </a:r>
            <a:r>
              <a:rPr lang="ru-RU" sz="3600" dirty="0">
                <a:latin typeface="Times New Roman"/>
                <a:cs typeface="Times New Roman"/>
              </a:rPr>
              <a:t>5 гг.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718991" y="1563542"/>
            <a:ext cx="10925613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0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Можно добавить пути передачи. Данные пути передачи приведены для примера</a:t>
            </a:r>
            <a:endParaRPr lang="ru-RU" sz="2000">
              <a:latin typeface="Times New Roman"/>
              <a:cs typeface="Times New Roman"/>
            </a:endParaRPr>
          </a:p>
        </p:txBody>
      </p:sp>
      <p:graphicFrame>
        <p:nvGraphicFramePr>
          <p:cNvPr id="1553212152" name="Диаграмма 15532121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18756"/>
              </p:ext>
            </p:extLst>
          </p:nvPr>
        </p:nvGraphicFramePr>
        <p:xfrm>
          <a:off x="771197" y="1975944"/>
          <a:ext cx="10649605" cy="4562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5570828" name="Рисунок 10557082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8649675" cy="13255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Смертность населения от ВИЧ-инфекции (на 100 тыс. населения)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538288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включая долю умерших от СПИДа (в % от числа летальных случаев среди ВИЧ-инфицированных) за период 20</a:t>
            </a:r>
            <a:r>
              <a:rPr lang="en-US" sz="2400" dirty="0">
                <a:latin typeface="Times New Roman"/>
                <a:cs typeface="Times New Roman"/>
              </a:rPr>
              <a:t>1</a:t>
            </a:r>
            <a:r>
              <a:rPr lang="ru-RU" sz="2400" dirty="0">
                <a:latin typeface="Times New Roman"/>
                <a:cs typeface="Times New Roman"/>
              </a:rPr>
              <a:t>5–20</a:t>
            </a:r>
            <a:r>
              <a:rPr lang="en-US" sz="2400" dirty="0">
                <a:latin typeface="Times New Roman"/>
                <a:cs typeface="Times New Roman"/>
              </a:rPr>
              <a:t>2</a:t>
            </a:r>
            <a:r>
              <a:rPr lang="ru-RU" sz="2400" dirty="0">
                <a:latin typeface="Times New Roman"/>
                <a:cs typeface="Times New Roman"/>
              </a:rPr>
              <a:t>5 гг.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477247009" name="Диаграмма 47724700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660622"/>
              </p:ext>
            </p:extLst>
          </p:nvPr>
        </p:nvGraphicFramePr>
        <p:xfrm>
          <a:off x="789858" y="2346960"/>
          <a:ext cx="10612283" cy="4389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05214900" name="Рисунок 80521489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85821"/>
            <a:ext cx="8573474" cy="13255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Смертность населения от ВИЧ-инфекции (на 100 тыс. населения)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150892"/>
              </p:ext>
            </p:extLst>
          </p:nvPr>
        </p:nvGraphicFramePr>
        <p:xfrm>
          <a:off x="838200" y="2659954"/>
          <a:ext cx="10515600" cy="405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Объект 2"/>
          <p:cNvSpPr txBox="1"/>
          <p:nvPr/>
        </p:nvSpPr>
        <p:spPr bwMode="auto">
          <a:xfrm>
            <a:off x="838200" y="153866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включая долю умерших от СПИДа (в % от числа летальных случаев среди ВИЧ-инфицированных) за 9 месяцев 2026 г. в сравнении с аналогичным периодом 20</a:t>
            </a:r>
            <a:r>
              <a:rPr lang="en-US" sz="2400" dirty="0">
                <a:latin typeface="Times New Roman"/>
                <a:cs typeface="Times New Roman"/>
              </a:rPr>
              <a:t>2</a:t>
            </a:r>
            <a:r>
              <a:rPr lang="ru-RU" sz="2400" dirty="0">
                <a:latin typeface="Times New Roman"/>
                <a:cs typeface="Times New Roman"/>
              </a:rPr>
              <a:t>5 г.</a:t>
            </a:r>
            <a:endParaRPr dirty="0"/>
          </a:p>
        </p:txBody>
      </p:sp>
      <p:pic>
        <p:nvPicPr>
          <p:cNvPr id="1061050110" name="Рисунок 106105010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383099" cy="13255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Достигнутые показатели каскада оказания медицинской помощи больным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ВИЧ-инфекцией «90-90-90» (в %)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2055813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Каскад 90-90-90 в регионе составил: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2586182" y="2639813"/>
          <a:ext cx="7019636" cy="4078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7169260" name="Рисунок 19716925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630555" y="2002631"/>
            <a:ext cx="10930890" cy="28527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Характеристика межведомственного взаимодействия в рамках борьбы с ВИЧ-инфекцией на уровне региона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70745016" name="Рисунок 1707450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Перечень задействованных организаций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10591801" cy="17250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Организации, которые подключаются к борьбе с ВИЧ-инфекцией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 bwMode="auto">
          <a:xfrm>
            <a:off x="838200" y="5011161"/>
            <a:ext cx="11455400" cy="12590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Кто осуществляет руководство по вопросам борьбы с ВИЧ-инфекцией, если несколько — перечислить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838200" y="36855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Орган, консолидирующий работу задействованных организаций по вопросу ВИЧ-инфекции в регионе</a:t>
            </a:r>
            <a:endParaRPr/>
          </a:p>
        </p:txBody>
      </p:sp>
      <p:pic>
        <p:nvPicPr>
          <p:cNvPr id="1741818770" name="Рисунок 174181876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480753" y="1988840"/>
            <a:ext cx="11234994" cy="391048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5400">
                <a:latin typeface="Times New Roman"/>
                <a:cs typeface="Times New Roman"/>
              </a:rPr>
              <a:t>Организация работы </a:t>
            </a:r>
            <a:br>
              <a:rPr lang="ru-RU" sz="5400">
                <a:latin typeface="Times New Roman"/>
                <a:cs typeface="Times New Roman"/>
              </a:rPr>
            </a:br>
            <a:r>
              <a:rPr lang="ru-RU" sz="5400">
                <a:latin typeface="Times New Roman"/>
                <a:cs typeface="Times New Roman"/>
              </a:rPr>
              <a:t>по информированию населения </a:t>
            </a:r>
            <a:br>
              <a:rPr lang="ru-RU" sz="5400">
                <a:latin typeface="Times New Roman"/>
                <a:cs typeface="Times New Roman"/>
              </a:rPr>
            </a:br>
            <a:r>
              <a:rPr lang="ru-RU" sz="5400">
                <a:latin typeface="Times New Roman"/>
                <a:cs typeface="Times New Roman"/>
              </a:rPr>
              <a:t>о ВИЧ-инфекции в рамках мероприятий по первичной профилактике ВИЧ-инфекции среди населения</a:t>
            </a:r>
            <a:endParaRPr sz="5400">
              <a:latin typeface="Times New Roman"/>
              <a:cs typeface="Times New Roman"/>
            </a:endParaRPr>
          </a:p>
        </p:txBody>
      </p:sp>
      <p:pic>
        <p:nvPicPr>
          <p:cNvPr id="1523532191" name="Рисунок 152353219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87719" y="826192"/>
            <a:ext cx="9602174" cy="1325562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ru-RU" sz="3600" dirty="0">
                <a:latin typeface="Times New Roman"/>
                <a:cs typeface="Times New Roman"/>
              </a:rPr>
              <a:t>Мероприятия по первичной профилактике ВИЧ-инфекции, проведенные в 2025 году, можно добавить и 2026 год</a:t>
            </a:r>
            <a:br>
              <a:rPr lang="ru-RU" sz="3600" dirty="0">
                <a:latin typeface="Times New Roman"/>
                <a:cs typeface="Times New Roman"/>
              </a:rPr>
            </a:br>
            <a:endParaRPr dirty="0">
              <a:latin typeface="Times New Roman"/>
              <a:cs typeface="Times New Roman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695400" y="2353467"/>
            <a:ext cx="10515600" cy="40128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с кратким описанием и обоснованием практической значимости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579714352" name="Рисунок 15797143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52009" y="365124"/>
            <a:ext cx="9651693" cy="1325562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Целевая аудитория мероприятий по первичной профилактике ВИЧ-инфекции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и ее вовлеченность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838200" y="2164081"/>
            <a:ext cx="10515600" cy="40128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Кратко описать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579714352" name="Рисунок 15797143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0" y="365124"/>
            <a:ext cx="9602174" cy="1325562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Численный и социально-демографический состав населения, охваченного мероприятиями по первичной профилактике ВИЧ-инфекции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838200" y="2164081"/>
            <a:ext cx="10515600" cy="40128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Кратко описать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579714352" name="Рисунок 15797143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11424" y="365123"/>
            <a:ext cx="10515600" cy="1325563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Инновационные методы работы с целевыми группами населения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методы работы с целевыми аудиториями, привести примеры. Рассматривается 2025 год, можно добавить примеры из 2026 года.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307827077" name="Рисунок 3078270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83432" y="331735"/>
            <a:ext cx="10515600" cy="1325563"/>
          </a:xfrm>
        </p:spPr>
        <p:txBody>
          <a:bodyPr>
            <a:normAutofit fontScale="90000"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Медицинские методики и подходы, используемые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в мероприятиях по первичной профилактике 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ВИЧ-инфекции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методики и подходы, привести примеры. Рассматривается  2025 год, можно добавить примеры из 2026 года.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307827077" name="Рисунок 3078270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31735"/>
            <a:ext cx="10238966" cy="1325563"/>
          </a:xfrm>
        </p:spPr>
        <p:txBody>
          <a:bodyPr>
            <a:normAutofit fontScale="90000"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Ресурсы, используемые в мероприятиях по первичной профилактике ВИЧ-инфекции</a:t>
            </a:r>
            <a:br>
              <a:rPr lang="ru-RU" sz="3600">
                <a:latin typeface="Times New Roman"/>
                <a:cs typeface="Times New Roman"/>
              </a:rPr>
            </a:br>
            <a:r>
              <a:rPr lang="ru-RU" sz="3600">
                <a:latin typeface="Times New Roman"/>
                <a:cs typeface="Times New Roman"/>
              </a:rPr>
              <a:t>(финансовые, материальные, кадровые)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892401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07827077" name="Рисунок 3078270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31735"/>
            <a:ext cx="10238966" cy="1325563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План по расходованию финансовых средств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>
              <a:latin typeface="Times New Roman"/>
              <a:cs typeface="Times New Roman"/>
            </a:endParaRPr>
          </a:p>
        </p:txBody>
      </p:sp>
      <p:pic>
        <p:nvPicPr>
          <p:cNvPr id="307827077" name="Рисунок 3078270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602174" cy="1325562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3600">
                <a:latin typeface="Times New Roman"/>
                <a:cs typeface="Times New Roman"/>
              </a:rPr>
              <a:t>Система мониторинга и оценки эффективности проводимых мероприятий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систему мониторинга, каким образом оценивается эффективность проводимых мероприятий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793795925" name="Рисунок 7937959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602174" cy="1325562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3600">
                <a:latin typeface="Times New Roman"/>
                <a:cs typeface="Times New Roman"/>
              </a:rPr>
              <a:t>Система мониторинга и оценки эффективности проводимых мероприятий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План мониторинга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793795925" name="Рисунок 7937959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4"/>
            <a:ext cx="9602173" cy="13255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Результаты мониторинга проводимых мероприятий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План мониторинга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793795925" name="Рисунок 7937959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9602174" cy="1325562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3600">
                <a:latin typeface="Times New Roman"/>
                <a:cs typeface="Times New Roman"/>
              </a:rPr>
              <a:t>Система мониторинга и оценки эффективности проводимых мероприятий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Механизмы доработки и исправления ошибок, выявленных при мониторинге (описать, привести пример)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793795925" name="Рисунок 7937959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marL="0" indent="0">
              <a:defRPr/>
            </a:pPr>
            <a:r>
              <a:rPr lang="ru-RU" sz="3600">
                <a:latin typeface="Times New Roman"/>
                <a:cs typeface="Times New Roman"/>
              </a:rPr>
              <a:t>Планы по масштабированию мероприятий по первичной профилактике ВИЧ-инфекции 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с кратким описанием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07827077" name="Рисунок 30782707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 bwMode="auto">
          <a:xfrm>
            <a:off x="707571" y="2109630"/>
            <a:ext cx="10515600" cy="156801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latin typeface="Times New Roman"/>
                <a:cs typeface="Times New Roman"/>
              </a:rPr>
              <a:t>Уровень информированности населения —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738149" y="365124"/>
            <a:ext cx="8646953" cy="1325562"/>
          </a:xfrm>
          <a:prstGeom prst="rect">
            <a:avLst/>
          </a:prstGeo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3600">
                <a:latin typeface="Times New Roman"/>
                <a:cs typeface="Times New Roman"/>
              </a:rPr>
              <a:t>Уровень информированности населения </a:t>
            </a:r>
            <a:endParaRPr/>
          </a:p>
          <a:p>
            <a:pPr algn="just">
              <a:defRPr/>
            </a:pPr>
            <a:r>
              <a:rPr lang="ru-RU" sz="3600">
                <a:latin typeface="Times New Roman"/>
                <a:cs typeface="Times New Roman"/>
              </a:rPr>
              <a:t>о ВИЧ-инфекции (в %)</a:t>
            </a:r>
            <a:endParaRPr/>
          </a:p>
        </p:txBody>
      </p:sp>
      <p:pic>
        <p:nvPicPr>
          <p:cNvPr id="1254829209" name="Рисунок 125482920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2002631"/>
            <a:ext cx="10515600" cy="2852737"/>
          </a:xfrm>
        </p:spPr>
        <p:txBody>
          <a:bodyPr/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Динамика показателей, характеризующих уровень диагностики ВИЧ-инфекции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61421638" name="Рисунок 36142163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1" y="365124"/>
            <a:ext cx="979430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3400" dirty="0">
                <a:latin typeface="Times New Roman"/>
                <a:cs typeface="Times New Roman"/>
              </a:rPr>
              <a:t>Охват населения субъекта тестированием </a:t>
            </a:r>
            <a:br>
              <a:rPr lang="ru-RU" sz="3400" dirty="0">
                <a:latin typeface="Times New Roman"/>
                <a:cs typeface="Times New Roman"/>
              </a:rPr>
            </a:br>
            <a:r>
              <a:rPr lang="ru-RU" sz="3400" dirty="0">
                <a:latin typeface="Times New Roman"/>
                <a:cs typeface="Times New Roman"/>
              </a:rPr>
              <a:t>на ВИЧ-инфекцию за период 20</a:t>
            </a:r>
            <a:r>
              <a:rPr lang="en-US" sz="3400" dirty="0">
                <a:latin typeface="Times New Roman"/>
                <a:cs typeface="Times New Roman"/>
              </a:rPr>
              <a:t>1</a:t>
            </a:r>
            <a:r>
              <a:rPr lang="ru-RU" sz="3400" dirty="0">
                <a:latin typeface="Times New Roman"/>
                <a:cs typeface="Times New Roman"/>
              </a:rPr>
              <a:t>5–20</a:t>
            </a:r>
            <a:r>
              <a:rPr lang="en-US" sz="3400" dirty="0">
                <a:latin typeface="Times New Roman"/>
                <a:cs typeface="Times New Roman"/>
              </a:rPr>
              <a:t>2</a:t>
            </a:r>
            <a:r>
              <a:rPr lang="ru-RU" sz="3400" dirty="0">
                <a:latin typeface="Times New Roman"/>
                <a:cs typeface="Times New Roman"/>
              </a:rPr>
              <a:t>5 гг. (в %)</a:t>
            </a:r>
            <a:endParaRPr sz="3400" dirty="0">
              <a:latin typeface="Times New Roman"/>
              <a:cs typeface="Times New Roman"/>
            </a:endParaRPr>
          </a:p>
        </p:txBody>
      </p:sp>
      <p:graphicFrame>
        <p:nvGraphicFramePr>
          <p:cNvPr id="500426417" name="Диаграмма 5004264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644417"/>
              </p:ext>
            </p:extLst>
          </p:nvPr>
        </p:nvGraphicFramePr>
        <p:xfrm>
          <a:off x="838201" y="1892400"/>
          <a:ext cx="10515597" cy="4865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73863326" name="Рисунок 4738633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11424" y="264269"/>
            <a:ext cx="9459299" cy="13255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400">
                <a:latin typeface="Times New Roman"/>
                <a:cs typeface="Times New Roman"/>
              </a:rPr>
              <a:t>Структура скрининга населения на ВИЧ-инфекцию и его эффективность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690688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доля лиц, обследованных по клиническим показаниям (код 113)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доля лиц, обследованных как «Прочие» (код 118)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2082800" y="2694040"/>
          <a:ext cx="8026400" cy="416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769828615" name="Рисунок 17698286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416" y="264269"/>
            <a:ext cx="9525974" cy="1325562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rmAutofit fontScale="95000"/>
          </a:bodyPr>
          <a:lstStyle/>
          <a:p>
            <a:pPr>
              <a:defRPr/>
            </a:pPr>
            <a:r>
              <a:rPr lang="ru-RU" sz="3600" dirty="0" err="1">
                <a:latin typeface="Times New Roman"/>
                <a:cs typeface="Times New Roman"/>
              </a:rPr>
              <a:t>Выявляемость</a:t>
            </a:r>
            <a:r>
              <a:rPr lang="ru-RU" sz="3600" dirty="0">
                <a:latin typeface="Times New Roman"/>
                <a:cs typeface="Times New Roman"/>
              </a:rPr>
              <a:t> ВИЧ-инфекции </a:t>
            </a:r>
            <a:br>
              <a:rPr lang="ru-RU" sz="3600" dirty="0">
                <a:latin typeface="Times New Roman"/>
                <a:cs typeface="Times New Roman"/>
              </a:rPr>
            </a:br>
            <a:r>
              <a:rPr lang="ru-RU" sz="3600" dirty="0">
                <a:latin typeface="Times New Roman"/>
                <a:cs typeface="Times New Roman"/>
              </a:rPr>
              <a:t>(на 1000 обследованных) за период 20</a:t>
            </a:r>
            <a:r>
              <a:rPr lang="en-US" sz="3600" dirty="0">
                <a:latin typeface="Times New Roman"/>
                <a:cs typeface="Times New Roman"/>
              </a:rPr>
              <a:t>1</a:t>
            </a:r>
            <a:r>
              <a:rPr lang="ru-RU" sz="3600" dirty="0">
                <a:latin typeface="Times New Roman"/>
                <a:cs typeface="Times New Roman"/>
              </a:rPr>
              <a:t>5–20</a:t>
            </a:r>
            <a:r>
              <a:rPr lang="en-US" sz="3600" dirty="0">
                <a:latin typeface="Times New Roman"/>
                <a:cs typeface="Times New Roman"/>
              </a:rPr>
              <a:t>2</a:t>
            </a:r>
            <a:r>
              <a:rPr lang="ru-RU" sz="3600" dirty="0">
                <a:latin typeface="Times New Roman"/>
                <a:cs typeface="Times New Roman"/>
              </a:rPr>
              <a:t>5 гг.</a:t>
            </a:r>
            <a:endParaRPr dirty="0">
              <a:latin typeface="Times New Roman"/>
              <a:cs typeface="Times New Roman"/>
            </a:endParaRPr>
          </a:p>
        </p:txBody>
      </p:sp>
      <p:graphicFrame>
        <p:nvGraphicFramePr>
          <p:cNvPr id="240898709" name="Диаграмма 24089870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257342"/>
              </p:ext>
            </p:extLst>
          </p:nvPr>
        </p:nvGraphicFramePr>
        <p:xfrm>
          <a:off x="617220" y="1690688"/>
          <a:ext cx="10957558" cy="5032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9354001" name="Рисунок 4935400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54980" y="255764"/>
            <a:ext cx="9472886" cy="9613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Уровень ранней диагностики ВИЧ-инфекции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95400" y="1340768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200" dirty="0">
                <a:latin typeface="Times New Roman"/>
                <a:cs typeface="Times New Roman"/>
              </a:rPr>
              <a:t>доля пациентов с ВИЧ-инфекцией, имеющих уровень </a:t>
            </a:r>
            <a:r>
              <a:rPr lang="en-US" sz="2200" dirty="0">
                <a:latin typeface="Times New Roman"/>
                <a:cs typeface="Times New Roman"/>
              </a:rPr>
              <a:t>CD4 </a:t>
            </a:r>
            <a:r>
              <a:rPr lang="ru-RU" sz="2200" dirty="0">
                <a:latin typeface="Times New Roman"/>
                <a:cs typeface="Times New Roman"/>
              </a:rPr>
              <a:t>более 350 </a:t>
            </a:r>
            <a:r>
              <a:rPr lang="ru-RU" sz="2200" dirty="0" err="1">
                <a:latin typeface="Times New Roman"/>
                <a:cs typeface="Times New Roman"/>
              </a:rPr>
              <a:t>кл</a:t>
            </a:r>
            <a:r>
              <a:rPr lang="en-US" sz="2200" dirty="0">
                <a:latin typeface="Times New Roman"/>
                <a:cs typeface="Times New Roman"/>
              </a:rPr>
              <a:t>/</a:t>
            </a:r>
            <a:r>
              <a:rPr lang="ru-RU" sz="2200" dirty="0" err="1">
                <a:latin typeface="Times New Roman"/>
                <a:cs typeface="Times New Roman"/>
              </a:rPr>
              <a:t>мкл</a:t>
            </a:r>
            <a:r>
              <a:rPr lang="ru-RU" sz="2200" dirty="0">
                <a:latin typeface="Times New Roman"/>
                <a:cs typeface="Times New Roman"/>
              </a:rPr>
              <a:t>, из числа пациентов с выявленной ВИЧ-инфекцией (в % с 20</a:t>
            </a:r>
            <a:r>
              <a:rPr lang="en-US" sz="2200" dirty="0">
                <a:latin typeface="Times New Roman"/>
                <a:cs typeface="Times New Roman"/>
              </a:rPr>
              <a:t>1</a:t>
            </a:r>
            <a:r>
              <a:rPr lang="ru-RU" sz="2200" dirty="0">
                <a:latin typeface="Times New Roman"/>
                <a:cs typeface="Times New Roman"/>
              </a:rPr>
              <a:t>5–20</a:t>
            </a:r>
            <a:r>
              <a:rPr lang="en-US" sz="2200" dirty="0">
                <a:latin typeface="Times New Roman"/>
                <a:cs typeface="Times New Roman"/>
              </a:rPr>
              <a:t>2</a:t>
            </a:r>
            <a:r>
              <a:rPr lang="ru-RU" sz="2200" dirty="0">
                <a:latin typeface="Times New Roman"/>
                <a:cs typeface="Times New Roman"/>
              </a:rPr>
              <a:t>5гг.)</a:t>
            </a:r>
            <a:endParaRPr lang="en-US" sz="2200" dirty="0">
              <a:latin typeface="Times New Roman"/>
              <a:cs typeface="Times New Roman"/>
            </a:endParaRPr>
          </a:p>
        </p:txBody>
      </p:sp>
      <p:graphicFrame>
        <p:nvGraphicFramePr>
          <p:cNvPr id="251370298" name="Диаграмма 25137029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284885"/>
              </p:ext>
            </p:extLst>
          </p:nvPr>
        </p:nvGraphicFramePr>
        <p:xfrm>
          <a:off x="838200" y="2264066"/>
          <a:ext cx="10515599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03538224" name="Рисунок 8035382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14995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Организация выездных форм работы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536376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количество и краткое описание проведенных выездных мероприятий по бесплатному тестированию населения на ВИЧ-инфекцию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81453559" name="Рисунок 28145355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0" y="2002632"/>
            <a:ext cx="10515600" cy="28527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Проблемы и перспективы улучшения эпидемиологической ситуации по ВИЧ-инфекции </a:t>
            </a:r>
            <a:br>
              <a:rPr lang="ru-RU">
                <a:latin typeface="Times New Roman"/>
                <a:cs typeface="Times New Roman"/>
              </a:rPr>
            </a:br>
            <a:r>
              <a:rPr lang="ru-RU">
                <a:latin typeface="Times New Roman"/>
                <a:cs typeface="Times New Roman"/>
              </a:rPr>
              <a:t>на уровне региона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813359682" name="Рисунок 181335968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8200" y="375244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Основные проблемы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838200" y="1700808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существующие проблемы в регионе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873440605" name="Рисунок 187344060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44114" y="331735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Возможные пути решения проблем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740099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Предложить решение существующих проблем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658948248" name="Рисунок 16589482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 bwMode="auto">
          <a:xfrm>
            <a:off x="1532951" y="2483330"/>
            <a:ext cx="9144000" cy="2387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Не забудьте прикрепить данную заявку в форму подачи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на сайте </a:t>
            </a:r>
            <a:r>
              <a:rPr lang="en-US" b="1" u="sng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  <a:endParaRPr/>
          </a:p>
        </p:txBody>
      </p:sp>
      <p:pic>
        <p:nvPicPr>
          <p:cNvPr id="188178656" name="Рисунок 18817865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928</Words>
  <Application>Microsoft Office PowerPoint</Application>
  <DocSecurity>0</DocSecurity>
  <PresentationFormat>Широкоэкранный</PresentationFormat>
  <Paragraphs>122</Paragraphs>
  <Slides>42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Специальное оформление</vt:lpstr>
      <vt:lpstr>Заявка на участие  во Всероссийском конкурсе «Лучший СПИД-центр 2026»   Номинация: «Лучший СПИД-центр 2026» </vt:lpstr>
      <vt:lpstr>Правила заполнения заявки:</vt:lpstr>
      <vt:lpstr>Общая информация  о СПИД-центре</vt:lpstr>
      <vt:lpstr>Информация об участнике</vt:lpstr>
      <vt:lpstr>Структура организации</vt:lpstr>
      <vt:lpstr>Руководство </vt:lpstr>
      <vt:lpstr>Общая характеристика закрепленного  за СПИД-центром региона</vt:lpstr>
      <vt:lpstr>Численность и половозрастная структура населения (диаграмма)</vt:lpstr>
      <vt:lpstr>Общая характеристика обслуживаемого контингента</vt:lpstr>
      <vt:lpstr>Динамика эпидемиологических показателей по региону</vt:lpstr>
      <vt:lpstr>Заболеваемость населения ВИЧ-инфекцией   (на 100 тыс. населения) за период 2015–2025 гг.</vt:lpstr>
      <vt:lpstr>Выявляемость ВИЧ-инфекции  (на 1000 обследованных) за период 2015–2025 гг.</vt:lpstr>
      <vt:lpstr>Структура путей передачи ВИЧ-инфекции  (в % по годам) за период 2015–2025 гг.</vt:lpstr>
      <vt:lpstr>Смертность населения от ВИЧ-инфекции (на 100 тыс. населения)</vt:lpstr>
      <vt:lpstr>Смертность населения от ВИЧ-инфекции (на 100 тыс. населения)</vt:lpstr>
      <vt:lpstr>Достигнутые показатели каскада оказания медицинской помощи больным  ВИЧ-инфекцией «90-90-90» (в %)</vt:lpstr>
      <vt:lpstr>Характеристика межведомственного взаимодействия в рамках борьбы с ВИЧ-инфекцией на уровне региона</vt:lpstr>
      <vt:lpstr>Перечень задействованных организаций</vt:lpstr>
      <vt:lpstr>Организация работы  по информированию населения  о ВИЧ-инфекции в рамках мероприятий по первичной профилактике ВИЧ-инфекции среди населения</vt:lpstr>
      <vt:lpstr>Мероприятия по первичной профилактике ВИЧ-инфекции, проведенные в 2025 году, можно добавить и 2026 год </vt:lpstr>
      <vt:lpstr>Целевая аудитория мероприятий по первичной профилактике ВИЧ-инфекции  и ее вовлеченность</vt:lpstr>
      <vt:lpstr>Численный и социально-демографический состав населения, охваченного мероприятиями по первичной профилактике ВИЧ-инфекции</vt:lpstr>
      <vt:lpstr>Инновационные методы работы с целевыми группами населения </vt:lpstr>
      <vt:lpstr>Медицинские методики и подходы, используемые в мероприятиях по первичной профилактике  ВИЧ-инфекции</vt:lpstr>
      <vt:lpstr>Ресурсы, используемые в мероприятиях по первичной профилактике ВИЧ-инфекции (финансовые, материальные, кадровые)</vt:lpstr>
      <vt:lpstr>План по расходованию финансовых средств</vt:lpstr>
      <vt:lpstr>Система мониторинга и оценки эффективности проводимых мероприятий</vt:lpstr>
      <vt:lpstr>Система мониторинга и оценки эффективности проводимых мероприятий</vt:lpstr>
      <vt:lpstr>Результаты мониторинга проводимых мероприятий</vt:lpstr>
      <vt:lpstr>Система мониторинга и оценки эффективности проводимых мероприятий</vt:lpstr>
      <vt:lpstr>Планы по масштабированию мероприятий по первичной профилактике ВИЧ-инфекции  </vt:lpstr>
      <vt:lpstr>Презентация PowerPoint</vt:lpstr>
      <vt:lpstr>Динамика показателей, характеризующих уровень диагностики ВИЧ-инфекции</vt:lpstr>
      <vt:lpstr>Охват населения субъекта тестированием  на ВИЧ-инфекцию за период 2015–2025 гг. (в %)</vt:lpstr>
      <vt:lpstr>Структура скрининга населения на ВИЧ-инфекцию и его эффективность</vt:lpstr>
      <vt:lpstr>Выявляемость ВИЧ-инфекции  (на 1000 обследованных) за период 2015–2025 гг.</vt:lpstr>
      <vt:lpstr>Уровень ранней диагностики ВИЧ-инфекции</vt:lpstr>
      <vt:lpstr>Организация выездных форм работы </vt:lpstr>
      <vt:lpstr>Проблемы и перспективы улучшения эпидемиологической ситуации по ВИЧ-инфекции  на уровне региона</vt:lpstr>
      <vt:lpstr>Основные проблемы</vt:lpstr>
      <vt:lpstr>Возможные пути решения проблем</vt:lpstr>
      <vt:lpstr>Не забудьте прикрепить данную заявку в форму подачи на сайте o-spide.ru!</vt:lpstr>
    </vt:vector>
  </TitlesOfParts>
  <Manager/>
  <Company>HP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Заявка на участие в конкурсе</dc:title>
  <dc:subject/>
  <dc:creator>Александра Суркова</dc:creator>
  <cp:keywords/>
  <dc:description/>
  <cp:lastModifiedBy>Наталья Гуреева</cp:lastModifiedBy>
  <cp:revision>104</cp:revision>
  <dcterms:created xsi:type="dcterms:W3CDTF">2019-09-16T07:19:37Z</dcterms:created>
  <dcterms:modified xsi:type="dcterms:W3CDTF">2026-08-10T15:43:41Z</dcterms:modified>
  <cp:category/>
  <dc:identifier/>
  <cp:contentStatus/>
  <dc:language/>
  <cp:version/>
</cp:coreProperties>
</file>