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5" d="100"/>
          <a:sy n="105" d="100"/>
        </p:scale>
        <p:origin x="714" y="96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 /><Relationship Id="rId14" Type="http://schemas.openxmlformats.org/officeDocument/2006/relationships/tableStyles" Target="tableStyles.xml" /><Relationship Id="rId15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C964EF-9BAA-4B79-9A23-30B5B14AF75B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0E85BA-1D5B-48BB-AAFC-0C73E92BD69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C964EF-9BAA-4B79-9A23-30B5B14AF75B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0E85BA-1D5B-48BB-AAFC-0C73E92BD69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C964EF-9BAA-4B79-9A23-30B5B14AF75B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0E85BA-1D5B-48BB-AAFC-0C73E92BD69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C964EF-9BAA-4B79-9A23-30B5B14AF75B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0E85BA-1D5B-48BB-AAFC-0C73E92BD69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C964EF-9BAA-4B79-9A23-30B5B14AF75B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0E85BA-1D5B-48BB-AAFC-0C73E92BD69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C964EF-9BAA-4B79-9A23-30B5B14AF75B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0E85BA-1D5B-48BB-AAFC-0C73E92BD69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C964EF-9BAA-4B79-9A23-30B5B14AF75B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0E85BA-1D5B-48BB-AAFC-0C73E92BD69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C964EF-9BAA-4B79-9A23-30B5B14AF75B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0E85BA-1D5B-48BB-AAFC-0C73E92BD69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C964EF-9BAA-4B79-9A23-30B5B14AF75B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0E85BA-1D5B-48BB-AAFC-0C73E92BD69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C964EF-9BAA-4B79-9A23-30B5B14AF75B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0E85BA-1D5B-48BB-AAFC-0C73E92BD69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C964EF-9BAA-4B79-9A23-30B5B14AF75B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0E85BA-1D5B-48BB-AAFC-0C73E92BD69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AC964EF-9BAA-4B79-9A23-30B5B14AF75B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20E85BA-1D5B-48BB-AAFC-0C73E92BD69A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733222" y="1602028"/>
            <a:ext cx="9144000" cy="2387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Заявка на участие </a:t>
            </a:r>
            <a:br>
              <a:rPr lang="ru-RU">
                <a:latin typeface="Times New Roman"/>
                <a:cs typeface="Times New Roman"/>
              </a:rPr>
            </a:br>
            <a:r>
              <a:rPr lang="ru-RU">
                <a:latin typeface="Times New Roman"/>
                <a:cs typeface="Times New Roman"/>
              </a:rPr>
              <a:t>во Всероссийском конкурсе «Лучший СПИД-центр 2025»</a:t>
            </a:r>
            <a:endParaRPr/>
          </a:p>
        </p:txBody>
      </p:sp>
      <p:sp>
        <p:nvSpPr>
          <p:cNvPr id="6" name="Заголовок 1"/>
          <p:cNvSpPr txBox="1"/>
          <p:nvPr/>
        </p:nvSpPr>
        <p:spPr bwMode="auto">
          <a:xfrm>
            <a:off x="1519084" y="2323595"/>
            <a:ext cx="9144000" cy="293237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>
              <a:defRPr/>
            </a:pPr>
            <a:r>
              <a:rPr lang="ru-RU" sz="3200">
                <a:solidFill>
                  <a:srgbClr val="C00000"/>
                </a:solidFill>
              </a:rPr>
              <a:t>Номинация: «Лучшая научная работа»</a:t>
            </a:r>
            <a:endParaRPr/>
          </a:p>
        </p:txBody>
      </p:sp>
      <p:pic>
        <p:nvPicPr>
          <p:cNvPr id="1732427948" name="Рисунок 173242794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85032" y="105949"/>
            <a:ext cx="3657600" cy="1143000"/>
          </a:xfrm>
          <a:prstGeom prst="rect">
            <a:avLst/>
          </a:prstGeom>
        </p:spPr>
      </p:pic>
      <p:pic>
        <p:nvPicPr>
          <p:cNvPr id="1654363591" name="Рисунок 1654363590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8776095" y="105949"/>
            <a:ext cx="2257425" cy="17049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Заголовок 3"/>
          <p:cNvSpPr txBox="1"/>
          <p:nvPr/>
        </p:nvSpPr>
        <p:spPr bwMode="auto">
          <a:xfrm>
            <a:off x="2120347" y="2235200"/>
            <a:ext cx="7951305" cy="23876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b="1">
                <a:solidFill>
                  <a:srgbClr val="FF0000"/>
                </a:solidFill>
                <a:latin typeface="Times New Roman"/>
                <a:cs typeface="Times New Roman"/>
              </a:rPr>
              <a:t>Не забудьте прикрепить данную заявку в форму подачи</a:t>
            </a:r>
            <a:r>
              <a:rPr lang="en-US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b="1">
                <a:solidFill>
                  <a:srgbClr val="FF0000"/>
                </a:solidFill>
                <a:latin typeface="Times New Roman"/>
                <a:cs typeface="Times New Roman"/>
              </a:rPr>
              <a:t>на сайте </a:t>
            </a:r>
            <a:r>
              <a:rPr lang="en-US" b="1" u="sng">
                <a:solidFill>
                  <a:srgbClr val="FF0000"/>
                </a:solidFill>
                <a:latin typeface="Times New Roman"/>
                <a:cs typeface="Times New Roman"/>
              </a:rPr>
              <a:t>o-spide.ru</a:t>
            </a:r>
            <a:r>
              <a:rPr lang="ru-RU" b="1">
                <a:solidFill>
                  <a:srgbClr val="FF0000"/>
                </a:solidFill>
                <a:latin typeface="Times New Roman"/>
                <a:cs typeface="Times New Roman"/>
              </a:rPr>
              <a:t>!</a:t>
            </a:r>
            <a:endParaRPr/>
          </a:p>
        </p:txBody>
      </p:sp>
      <p:pic>
        <p:nvPicPr>
          <p:cNvPr id="813844530" name="Рисунок 813844529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505718" y="567805"/>
            <a:ext cx="1257299" cy="95249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Правила заполнения заявки: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914400" y="1576873"/>
            <a:ext cx="10002416" cy="482442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Необходимо заполнить </a:t>
            </a:r>
            <a:r>
              <a:rPr lang="ru-RU" b="1" u="sng">
                <a:solidFill>
                  <a:srgbClr val="FF0000"/>
                </a:solidFill>
                <a:latin typeface="Times New Roman"/>
                <a:cs typeface="Times New Roman"/>
              </a:rPr>
              <a:t>ВСЕ</a:t>
            </a:r>
            <a:r>
              <a:rPr lang="ru-RU">
                <a:latin typeface="Times New Roman"/>
                <a:cs typeface="Times New Roman"/>
              </a:rPr>
              <a:t> слайды и поля заявки, серый текст-пояснение нужно удалить.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Можно добавить 3–5 дополнительных слайдов по заявленной тематике.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Заявка может быть отправлена организаторами на доработку.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Данная заявка должна быть сохранена и прикреплена в формате </a:t>
            </a:r>
            <a:r>
              <a:rPr lang="en-US">
                <a:latin typeface="Times New Roman"/>
                <a:cs typeface="Times New Roman"/>
              </a:rPr>
              <a:t>Power Point</a:t>
            </a:r>
            <a:r>
              <a:rPr lang="ru-RU">
                <a:latin typeface="Times New Roman"/>
                <a:cs typeface="Times New Roman"/>
              </a:rPr>
              <a:t> на странице конкурса </a:t>
            </a:r>
            <a:r>
              <a:rPr lang="en-US" i="1">
                <a:solidFill>
                  <a:srgbClr val="FF0000"/>
                </a:solidFill>
                <a:latin typeface="Times New Roman"/>
                <a:cs typeface="Times New Roman"/>
              </a:rPr>
              <a:t>o-spide.ru</a:t>
            </a:r>
            <a:r>
              <a:rPr lang="ru-RU">
                <a:latin typeface="Times New Roman"/>
                <a:cs typeface="Times New Roman"/>
              </a:rPr>
              <a:t>.</a:t>
            </a:r>
            <a:endParaRPr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r>
              <a:rPr lang="ru-RU" i="1">
                <a:solidFill>
                  <a:srgbClr val="FF0000"/>
                </a:solidFill>
                <a:latin typeface="Times New Roman"/>
                <a:cs typeface="Times New Roman"/>
              </a:rPr>
              <a:t>Внимание! </a:t>
            </a:r>
            <a:endParaRPr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r>
              <a:rPr lang="ru-RU" i="1">
                <a:solidFill>
                  <a:srgbClr val="FF0000"/>
                </a:solidFill>
                <a:latin typeface="Times New Roman"/>
                <a:cs typeface="Times New Roman"/>
              </a:rPr>
              <a:t>Обязательно сначала сохраните файл на компьютер, а затем приступайте к редактированию.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1784889161" name="Рисунок 178488916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505718" y="567805"/>
            <a:ext cx="1257299" cy="95249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12863" y="365123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Информация об организации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Полное наименование организации: </a:t>
            </a: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Адрес: </a:t>
            </a: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Официальный сайт (при наличии): </a:t>
            </a:r>
            <a:endParaRPr/>
          </a:p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Ф. И. О. руководителя:</a:t>
            </a:r>
            <a:endParaRPr/>
          </a:p>
          <a:p>
            <a:pPr marL="0" indent="0">
              <a:buNone/>
              <a:defRPr/>
            </a:pPr>
            <a:endParaRPr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 b="1" u="sng">
              <a:latin typeface="Times New Roman"/>
              <a:cs typeface="Times New Roman"/>
            </a:endParaRPr>
          </a:p>
        </p:txBody>
      </p:sp>
      <p:pic>
        <p:nvPicPr>
          <p:cNvPr id="1584967472" name="Рисунок 158496747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12863" y="365123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Информация об участнике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Ф. И. О. номинанта:</a:t>
            </a:r>
            <a:endParaRPr/>
          </a:p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Должность:</a:t>
            </a:r>
            <a:endParaRPr/>
          </a:p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Специальность:</a:t>
            </a:r>
            <a:endParaRPr/>
          </a:p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Квалификационная категория (не ниже первой):</a:t>
            </a:r>
            <a:endParaRPr/>
          </a:p>
          <a:p>
            <a:pPr marL="0" indent="0">
              <a:buNone/>
              <a:defRPr/>
            </a:pPr>
            <a:endParaRPr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 b="1" u="sng">
              <a:latin typeface="Times New Roman"/>
              <a:cs typeface="Times New Roman"/>
            </a:endParaRPr>
          </a:p>
        </p:txBody>
      </p:sp>
      <p:pic>
        <p:nvPicPr>
          <p:cNvPr id="1584967472" name="Рисунок 158496747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365124"/>
            <a:ext cx="9411674" cy="1695724"/>
          </a:xfrm>
        </p:spPr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Научная работа</a:t>
            </a:r>
            <a:br>
              <a:rPr lang="ru-RU" sz="3600">
                <a:latin typeface="Times New Roman"/>
                <a:cs typeface="Times New Roman"/>
              </a:rPr>
            </a:br>
            <a:r>
              <a:rPr lang="ru-RU" sz="2000">
                <a:latin typeface="Times New Roman"/>
                <a:cs typeface="Times New Roman"/>
              </a:rPr>
              <a:t>(кандидатская или докторская диссертация, актуальная публикация: статья, учебник, монография, лекция, доклад на конференции, НИР (научно-исследовательская работа), свидетельство о регистрации прав на программное обеспечение, руководство курсовой или дипломной работой, авторство учебного курса)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 bwMode="auto">
          <a:xfrm>
            <a:off x="838200" y="2177291"/>
            <a:ext cx="10515600" cy="4351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Краткое описание научной работы</a:t>
            </a:r>
            <a:endParaRPr/>
          </a:p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Актуальность</a:t>
            </a:r>
            <a:endParaRPr/>
          </a:p>
          <a:p>
            <a:pPr>
              <a:defRPr/>
            </a:pPr>
            <a:r>
              <a:rPr lang="en-US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WEB-</a:t>
            </a: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адрес страницы, где представлена научная работа</a:t>
            </a:r>
            <a:endParaRPr/>
          </a:p>
        </p:txBody>
      </p:sp>
      <p:pic>
        <p:nvPicPr>
          <p:cNvPr id="2074786351" name="Рисунок 207478635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505718" y="567805"/>
            <a:ext cx="1257299" cy="95249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365124"/>
            <a:ext cx="9411674" cy="1325562"/>
          </a:xfrm>
        </p:spPr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Инновационность, использование новых технологий, методов и подходов к исследованию </a:t>
            </a:r>
            <a:br>
              <a:rPr lang="ru-RU" sz="3600">
                <a:latin typeface="Times New Roman"/>
                <a:cs typeface="Times New Roman"/>
              </a:rPr>
            </a:br>
            <a:r>
              <a:rPr lang="ru-RU" sz="3600">
                <a:latin typeface="Times New Roman"/>
                <a:cs typeface="Times New Roman"/>
              </a:rPr>
              <a:t>в области ВИЧ-инфекции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 bwMode="auto">
          <a:xfrm>
            <a:off x="820437" y="1972636"/>
            <a:ext cx="10515600" cy="4351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Описать методы, технологии, подходы</a:t>
            </a:r>
            <a:endParaRPr/>
          </a:p>
          <a:p>
            <a:pPr marL="0" indent="0">
              <a:buNone/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endParaRPr/>
          </a:p>
          <a:p>
            <a:pPr marL="0" indent="0">
              <a:buNone/>
              <a:defRPr/>
            </a:pPr>
            <a:endParaRPr lang="ru-RU" sz="240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</p:txBody>
      </p:sp>
      <p:pic>
        <p:nvPicPr>
          <p:cNvPr id="2074786351" name="Рисунок 207478635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505718" y="567805"/>
            <a:ext cx="1257299" cy="95249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365124"/>
            <a:ext cx="9411674" cy="1325562"/>
          </a:xfrm>
        </p:spPr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Практическая значимость научной работы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 bwMode="auto">
          <a:xfrm>
            <a:off x="820437" y="1972636"/>
            <a:ext cx="10515600" cy="4351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Описать </a:t>
            </a:r>
            <a:endParaRPr/>
          </a:p>
          <a:p>
            <a:pPr marL="0" indent="0">
              <a:buNone/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endParaRPr/>
          </a:p>
          <a:p>
            <a:pPr marL="0" indent="0">
              <a:buNone/>
              <a:defRPr/>
            </a:pPr>
            <a:endParaRPr lang="ru-RU" sz="240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</p:txBody>
      </p:sp>
      <p:pic>
        <p:nvPicPr>
          <p:cNvPr id="2074786351" name="Рисунок 207478635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505718" y="567805"/>
            <a:ext cx="1257299" cy="95249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365124"/>
            <a:ext cx="9411674" cy="1325562"/>
          </a:xfrm>
        </p:spPr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План мероприятий с указанием технологий </a:t>
            </a:r>
            <a:br>
              <a:rPr lang="ru-RU" sz="3600">
                <a:latin typeface="Times New Roman"/>
                <a:cs typeface="Times New Roman"/>
              </a:rPr>
            </a:br>
            <a:r>
              <a:rPr lang="ru-RU" sz="3600">
                <a:latin typeface="Times New Roman"/>
                <a:cs typeface="Times New Roman"/>
              </a:rPr>
              <a:t>и исследований, использованных </a:t>
            </a:r>
            <a:br>
              <a:rPr lang="ru-RU" sz="3600">
                <a:latin typeface="Times New Roman"/>
                <a:cs typeface="Times New Roman"/>
              </a:rPr>
            </a:br>
            <a:r>
              <a:rPr lang="ru-RU" sz="3600">
                <a:latin typeface="Times New Roman"/>
                <a:cs typeface="Times New Roman"/>
              </a:rPr>
              <a:t>в представленной работе 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 bwMode="auto">
          <a:xfrm>
            <a:off x="820437" y="1972636"/>
            <a:ext cx="10515600" cy="4351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Список мероприятий</a:t>
            </a:r>
            <a:endParaRPr/>
          </a:p>
          <a:p>
            <a:pPr marL="0" indent="0">
              <a:buNone/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endParaRPr/>
          </a:p>
          <a:p>
            <a:pPr marL="0" indent="0">
              <a:buNone/>
              <a:defRPr/>
            </a:pPr>
            <a:endParaRPr lang="ru-RU" sz="240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</p:txBody>
      </p:sp>
      <p:pic>
        <p:nvPicPr>
          <p:cNvPr id="2074786351" name="Рисунок 207478635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505718" y="567805"/>
            <a:ext cx="1257299" cy="95249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365124"/>
            <a:ext cx="9411674" cy="1325562"/>
          </a:xfrm>
        </p:spPr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Результаты и показатели, демонстрирующие эффективность долгосрочного планирования </a:t>
            </a:r>
            <a:br>
              <a:rPr lang="ru-RU" sz="3600">
                <a:latin typeface="Times New Roman"/>
                <a:cs typeface="Times New Roman"/>
              </a:rPr>
            </a:br>
            <a:r>
              <a:rPr lang="ru-RU" sz="3600">
                <a:latin typeface="Times New Roman"/>
                <a:cs typeface="Times New Roman"/>
              </a:rPr>
              <a:t>и выполнения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 bwMode="auto">
          <a:xfrm>
            <a:off x="820437" y="1972636"/>
            <a:ext cx="10515600" cy="4351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Описать методы мониторинга и привести результаты</a:t>
            </a:r>
            <a:endParaRPr/>
          </a:p>
          <a:p>
            <a:pPr marL="0" indent="0">
              <a:buNone/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endParaRPr/>
          </a:p>
          <a:p>
            <a:pPr marL="0" indent="0">
              <a:buNone/>
              <a:defRPr/>
            </a:pPr>
            <a:endParaRPr lang="ru-RU" sz="240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</p:txBody>
      </p:sp>
      <p:pic>
        <p:nvPicPr>
          <p:cNvPr id="2074786351" name="Рисунок 207478635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505718" y="567805"/>
            <a:ext cx="1257299" cy="95249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10</Slides>
  <Notes>10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Manager/>
  <Company>HP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Заявка на участие в конкурсе</dc:title>
  <dc:subject/>
  <dc:creator>Александра Суркова</dc:creator>
  <cp:keywords/>
  <dc:description/>
  <dc:identifier/>
  <dc:language/>
  <cp:lastModifiedBy>Татьяна И.</cp:lastModifiedBy>
  <cp:revision>93</cp:revision>
  <dcterms:created xsi:type="dcterms:W3CDTF">2019-09-16T07:19:37Z</dcterms:created>
  <dcterms:modified xsi:type="dcterms:W3CDTF">2025-09-22T12:42:55Z</dcterms:modified>
  <cp:category/>
  <cp:contentStatus/>
  <cp:version/>
</cp:coreProperties>
</file>