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5" d="100"/>
          <a:sy n="105" d="100"/>
        </p:scale>
        <p:origin x="714" y="96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 /><Relationship Id="rId16" Type="http://schemas.openxmlformats.org/officeDocument/2006/relationships/tableStyles" Target="tableStyles.xml" /><Relationship Id="rId1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 bwMode="auto"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defPPr/>
            <a:lvl1pPr lvl="0" algn="ctr">
              <a:defRPr sz="6000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defPPr/>
            <a:lvl1pPr marL="0" lvl="0" indent="0" algn="ctr">
              <a:buNone/>
              <a:defRPr sz="2400"/>
            </a:lvl1pPr>
            <a:lvl2pPr marL="457200" lvl="1" indent="0" algn="ctr">
              <a:buNone/>
              <a:defRPr sz="2000"/>
            </a:lvl2pPr>
            <a:lvl3pPr marL="914400" lvl="2" indent="0" algn="ctr">
              <a:buNone/>
              <a:defRPr sz="1800"/>
            </a:lvl3pPr>
            <a:lvl4pPr marL="1371600" lvl="3" indent="0" algn="ctr">
              <a:buNone/>
              <a:defRPr sz="1600"/>
            </a:lvl4pPr>
            <a:lvl5pPr marL="1828800" lvl="4" indent="0" algn="ctr">
              <a:buNone/>
              <a:defRPr sz="1600"/>
            </a:lvl5pPr>
            <a:lvl6pPr marL="2286000" lvl="5" indent="0" algn="ctr">
              <a:buNone/>
              <a:defRPr sz="1600"/>
            </a:lvl6pPr>
            <a:lvl7pPr marL="2743200" lvl="6" indent="0" algn="ctr">
              <a:buNone/>
              <a:defRPr sz="1600"/>
            </a:lvl7pPr>
            <a:lvl8pPr marL="3200400" lvl="7" indent="0" algn="ctr">
              <a:buNone/>
              <a:defRPr sz="1600"/>
            </a:lvl8pPr>
            <a:lvl9pPr marL="3657600" lvl="8" indent="0" algn="ctr">
              <a:buNone/>
              <a:defRPr sz="1600"/>
            </a:lvl9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 bwMode="auto"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 bwMode="auto"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Title and Sub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6000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Slide 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itle and Two Column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2"/>
          </p:nvPr>
        </p:nvSpPr>
        <p:spPr bwMode="auto"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 bwMode="auto">
          <a:xfrm>
            <a:off x="839788" y="2505074"/>
            <a:ext cx="5157787" cy="3684587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3"/>
          </p:nvPr>
        </p:nvSpPr>
        <p:spPr bwMode="auto">
          <a:xfrm>
            <a:off x="6172200" y="1681163"/>
            <a:ext cx="51831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4"/>
          </p:nvPr>
        </p:nvSpPr>
        <p:spPr bwMode="auto">
          <a:xfrm>
            <a:off x="6172200" y="2505074"/>
            <a:ext cx="5183187" cy="3684587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Title, Text and 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 bwMode="auto"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2"/>
          </p:nvPr>
        </p:nvSpPr>
        <p:spPr bwMode="auto"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Title and Pictu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 bwMode="auto"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3200"/>
            </a:lvl1pPr>
            <a:lvl2pPr marL="457200" lvl="1" indent="0">
              <a:buNone/>
              <a:defRPr sz="2800"/>
            </a:lvl2pPr>
            <a:lvl3pPr marL="914400" lvl="2" indent="0">
              <a:buNone/>
              <a:defRPr sz="2400"/>
            </a:lvl3pPr>
            <a:lvl4pPr marL="1371600" lvl="3" indent="0">
              <a:buNone/>
              <a:defRPr sz="2000"/>
            </a:lvl4pPr>
            <a:lvl5pPr marL="1828800" lvl="4" indent="0">
              <a:buNone/>
              <a:defRPr sz="2000"/>
            </a:lvl5pPr>
            <a:lvl6pPr marL="2286000" lvl="5" indent="0">
              <a:buNone/>
              <a:defRPr sz="2000"/>
            </a:lvl6pPr>
            <a:lvl7pPr marL="2743200" lvl="6" indent="0">
              <a:buNone/>
              <a:defRPr sz="2000"/>
            </a:lvl7pPr>
            <a:lvl8pPr marL="3200400" lvl="7" indent="0">
              <a:buNone/>
              <a:defRPr sz="2000"/>
            </a:lvl8pPr>
            <a:lvl9pPr marL="3657600" lvl="8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 bwMode="auto"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2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/>
              <a:t>19.10.2023</a:t>
            </a:r>
            <a:endParaRPr/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/>
              <a:t>‹#›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defPPr/>
      <a:lvl1pPr lvl="0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228600" lvl="0" indent="-228600" algn="l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lvl="1" indent="-228600" algn="l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 bwMode="auto">
          <a:xfrm>
            <a:off x="1161720" y="1216949"/>
            <a:ext cx="9554877" cy="3198573"/>
          </a:xfrm>
          <a:prstGeom prst="rect">
            <a:avLst/>
          </a:prstGeom>
        </p:spPr>
        <p:txBody>
          <a:bodyPr vert="horz" wrap="square" lIns="91440" tIns="45720" rIns="91440" bIns="45720" anchor="b">
            <a:normAutofit fontScale="90000"/>
          </a:bodyPr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ea typeface="Times New Roman"/>
                <a:cs typeface="Times New Roman"/>
              </a:rPr>
              <a:t>Заявка</a:t>
            </a:r>
            <a:r>
              <a:rPr>
                <a:latin typeface="Times New Roman"/>
                <a:ea typeface="Times New Roman"/>
                <a:cs typeface="Times New Roman"/>
              </a:rPr>
              <a:t> </a:t>
            </a:r>
            <a:r>
              <a:rPr>
                <a:latin typeface="Times New Roman"/>
                <a:ea typeface="Times New Roman"/>
                <a:cs typeface="Times New Roman"/>
              </a:rPr>
              <a:t>на</a:t>
            </a:r>
            <a:r>
              <a:rPr>
                <a:latin typeface="Times New Roman"/>
                <a:ea typeface="Times New Roman"/>
                <a:cs typeface="Times New Roman"/>
              </a:rPr>
              <a:t> </a:t>
            </a:r>
            <a:r>
              <a:rPr>
                <a:latin typeface="Times New Roman"/>
                <a:ea typeface="Times New Roman"/>
                <a:cs typeface="Times New Roman"/>
              </a:rPr>
              <a:t>участие</a:t>
            </a:r>
            <a:r>
              <a:rPr>
                <a:latin typeface="Times New Roman"/>
                <a:ea typeface="Times New Roman"/>
                <a:cs typeface="Times New Roman"/>
              </a:rPr>
              <a:t> </a:t>
            </a:r>
            <a:br>
              <a:rPr lang="ru-RU">
                <a:latin typeface="Times New Roman"/>
                <a:ea typeface="Times New Roman"/>
                <a:cs typeface="Times New Roman"/>
              </a:rPr>
            </a:br>
            <a:r>
              <a:rPr>
                <a:latin typeface="Times New Roman"/>
                <a:ea typeface="Times New Roman"/>
                <a:cs typeface="Times New Roman"/>
              </a:rPr>
              <a:t>во</a:t>
            </a:r>
            <a:r>
              <a:rPr>
                <a:latin typeface="Times New Roman"/>
                <a:ea typeface="Times New Roman"/>
                <a:cs typeface="Times New Roman"/>
              </a:rPr>
              <a:t> </a:t>
            </a:r>
            <a:r>
              <a:rPr>
                <a:latin typeface="Times New Roman"/>
                <a:ea typeface="Times New Roman"/>
                <a:cs typeface="Times New Roman"/>
              </a:rPr>
              <a:t>Всероссийском</a:t>
            </a:r>
            <a:r>
              <a:rPr>
                <a:latin typeface="Times New Roman"/>
                <a:ea typeface="Times New Roman"/>
                <a:cs typeface="Times New Roman"/>
              </a:rPr>
              <a:t> </a:t>
            </a:r>
            <a:r>
              <a:rPr>
                <a:latin typeface="Times New Roman"/>
                <a:ea typeface="Times New Roman"/>
                <a:cs typeface="Times New Roman"/>
              </a:rPr>
              <a:t>конкурсе</a:t>
            </a:r>
            <a:r>
              <a:rPr>
                <a:latin typeface="Times New Roman"/>
                <a:ea typeface="Times New Roman"/>
                <a:cs typeface="Times New Roman"/>
              </a:rPr>
              <a:t> «</a:t>
            </a:r>
            <a:r>
              <a:rPr>
                <a:latin typeface="Times New Roman"/>
                <a:ea typeface="Times New Roman"/>
                <a:cs typeface="Times New Roman"/>
              </a:rPr>
              <a:t>Лучший</a:t>
            </a:r>
            <a:r>
              <a:rPr>
                <a:latin typeface="Times New Roman"/>
                <a:ea typeface="Times New Roman"/>
                <a:cs typeface="Times New Roman"/>
              </a:rPr>
              <a:t> СПИД-</a:t>
            </a:r>
            <a:r>
              <a:rPr>
                <a:latin typeface="Times New Roman"/>
                <a:ea typeface="Times New Roman"/>
                <a:cs typeface="Times New Roman"/>
              </a:rPr>
              <a:t>центр</a:t>
            </a:r>
            <a:r>
              <a:rPr>
                <a:latin typeface="Times New Roman"/>
                <a:ea typeface="Times New Roman"/>
                <a:cs typeface="Times New Roman"/>
              </a:rPr>
              <a:t> 202</a:t>
            </a:r>
            <a:r>
              <a:rPr lang="ru-RU">
                <a:latin typeface="Times New Roman"/>
                <a:ea typeface="Times New Roman"/>
                <a:cs typeface="Times New Roman"/>
              </a:rPr>
              <a:t>5</a:t>
            </a:r>
            <a:r>
              <a:rPr>
                <a:latin typeface="Times New Roman"/>
                <a:ea typeface="Times New Roman"/>
                <a:cs typeface="Times New Roman"/>
              </a:rPr>
              <a:t>»</a:t>
            </a:r>
            <a:endParaRPr/>
          </a:p>
        </p:txBody>
      </p:sp>
      <p:sp>
        <p:nvSpPr>
          <p:cNvPr id="78" name="Shape 78"/>
          <p:cNvSpPr txBox="1"/>
          <p:nvPr/>
        </p:nvSpPr>
        <p:spPr bwMode="auto">
          <a:xfrm>
            <a:off x="1161720" y="3657634"/>
            <a:ext cx="9144000" cy="2387600"/>
          </a:xfrm>
          <a:prstGeom prst="rect">
            <a:avLst/>
          </a:prstGeom>
        </p:spPr>
        <p:txBody>
          <a:bodyPr vert="horz" lIns="91440" tIns="45720" rIns="91440" bIns="45720" anchor="b">
            <a:normAutofit/>
          </a:bodyPr>
          <a:lstStyle>
            <a:defPPr/>
            <a:lvl1pPr marL="0" lvl="0" indent="0" algn="ctr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sz="3200">
                <a:solidFill>
                  <a:srgbClr val="C00000"/>
                </a:solidFill>
              </a:rPr>
              <a:t>НОМИНАЦИЯ: </a:t>
            </a:r>
            <a:endParaRPr/>
          </a:p>
          <a:p>
            <a:pPr>
              <a:defRPr/>
            </a:pPr>
            <a:r>
              <a:rPr sz="3200">
                <a:solidFill>
                  <a:srgbClr val="C00000"/>
                </a:solidFill>
              </a:rPr>
              <a:t>«</a:t>
            </a:r>
            <a:r>
              <a:rPr sz="3200">
                <a:solidFill>
                  <a:srgbClr val="C00000"/>
                </a:solidFill>
              </a:rPr>
              <a:t>Лучший</a:t>
            </a:r>
            <a:r>
              <a:rPr sz="3200">
                <a:solidFill>
                  <a:srgbClr val="C00000"/>
                </a:solidFill>
              </a:rPr>
              <a:t> </a:t>
            </a:r>
            <a:r>
              <a:rPr sz="3200">
                <a:solidFill>
                  <a:srgbClr val="C00000"/>
                </a:solidFill>
              </a:rPr>
              <a:t>врач-специалист</a:t>
            </a:r>
            <a:r>
              <a:rPr sz="3200">
                <a:solidFill>
                  <a:srgbClr val="C00000"/>
                </a:solidFill>
              </a:rPr>
              <a:t> </a:t>
            </a:r>
            <a:r>
              <a:rPr lang="ru-RU" sz="3200">
                <a:solidFill>
                  <a:srgbClr val="C00000"/>
                </a:solidFill>
              </a:rPr>
              <a:t>СПИД-центра</a:t>
            </a:r>
            <a:r>
              <a:rPr sz="3200">
                <a:solidFill>
                  <a:srgbClr val="C00000"/>
                </a:solidFill>
              </a:rPr>
              <a:t>» </a:t>
            </a:r>
            <a:endParaRPr/>
          </a:p>
          <a:p>
            <a:pPr>
              <a:defRPr/>
            </a:pPr>
            <a:r>
              <a:rPr sz="2000">
                <a:solidFill>
                  <a:srgbClr val="C00000"/>
                </a:solidFill>
              </a:rPr>
              <a:t>Заявка</a:t>
            </a:r>
            <a:r>
              <a:rPr sz="2000">
                <a:solidFill>
                  <a:srgbClr val="C00000"/>
                </a:solidFill>
              </a:rPr>
              <a:t> </a:t>
            </a:r>
            <a:r>
              <a:rPr sz="2000">
                <a:solidFill>
                  <a:srgbClr val="C00000"/>
                </a:solidFill>
              </a:rPr>
              <a:t>подается</a:t>
            </a:r>
            <a:r>
              <a:rPr sz="2000">
                <a:solidFill>
                  <a:srgbClr val="C00000"/>
                </a:solidFill>
              </a:rPr>
              <a:t> </a:t>
            </a:r>
            <a:r>
              <a:rPr sz="2000">
                <a:solidFill>
                  <a:srgbClr val="C00000"/>
                </a:solidFill>
              </a:rPr>
              <a:t>от</a:t>
            </a:r>
            <a:r>
              <a:rPr sz="2000">
                <a:solidFill>
                  <a:srgbClr val="C00000"/>
                </a:solidFill>
              </a:rPr>
              <a:t> </a:t>
            </a:r>
            <a:r>
              <a:rPr sz="2000">
                <a:solidFill>
                  <a:srgbClr val="C00000"/>
                </a:solidFill>
              </a:rPr>
              <a:t>администрации</a:t>
            </a:r>
            <a:r>
              <a:rPr sz="2000">
                <a:solidFill>
                  <a:srgbClr val="C00000"/>
                </a:solidFill>
              </a:rPr>
              <a:t> </a:t>
            </a:r>
            <a:r>
              <a:rPr sz="2000">
                <a:solidFill>
                  <a:srgbClr val="C00000"/>
                </a:solidFill>
              </a:rPr>
              <a:t>учреждения</a:t>
            </a:r>
            <a:endParaRPr sz="2100"/>
          </a:p>
        </p:txBody>
      </p:sp>
      <p:sp>
        <p:nvSpPr>
          <p:cNvPr id="79" name="Shape 79"/>
          <p:cNvSpPr txBox="1"/>
          <p:nvPr/>
        </p:nvSpPr>
        <p:spPr bwMode="auto">
          <a:xfrm>
            <a:off x="5968559" y="3291840"/>
            <a:ext cx="254915" cy="365795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indent="0" algn="l">
              <a:defRPr/>
            </a:pP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" name="Shape 80"/>
          <p:cNvSpPr txBox="1"/>
          <p:nvPr/>
        </p:nvSpPr>
        <p:spPr bwMode="auto">
          <a:xfrm>
            <a:off x="15245787" y="3397610"/>
            <a:ext cx="89095" cy="365795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indent="0" algn="l">
              <a:defRPr/>
            </a:pP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2" name="Picture 82"/>
          <p:cNvPicPr/>
          <p:nvPr/>
        </p:nvPicPr>
        <p:blipFill>
          <a:blip r:embed="rId2"/>
          <a:stretch/>
        </p:blipFill>
        <p:spPr bwMode="auto">
          <a:xfrm>
            <a:off x="9526639" y="232517"/>
            <a:ext cx="2226064" cy="1674532"/>
          </a:xfrm>
          <a:prstGeom prst="rect">
            <a:avLst/>
          </a:prstGeom>
        </p:spPr>
      </p:pic>
      <p:sp>
        <p:nvSpPr>
          <p:cNvPr id="83" name="Shape 83"/>
          <p:cNvSpPr txBox="1"/>
          <p:nvPr/>
        </p:nvSpPr>
        <p:spPr bwMode="auto">
          <a:xfrm>
            <a:off x="-6261013" y="3397609"/>
            <a:ext cx="58194" cy="365795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 marL="0" indent="0" algn="l">
              <a:defRPr/>
            </a:pP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5" name="Picture 85"/>
          <p:cNvPicPr/>
          <p:nvPr/>
        </p:nvPicPr>
        <p:blipFill>
          <a:blip r:embed="rId3"/>
          <a:stretch/>
        </p:blipFill>
        <p:spPr bwMode="auto">
          <a:xfrm>
            <a:off x="584153" y="105769"/>
            <a:ext cx="3619512" cy="11111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 bwMode="auto">
          <a:xfrm>
            <a:off x="838200" y="500062"/>
            <a:ext cx="10515600" cy="1325563"/>
          </a:xfrm>
          <a:prstGeom prst="rect">
            <a:avLst/>
          </a:prstGeom>
        </p:spPr>
        <p:txBody>
          <a:bodyPr>
            <a:normAutofit fontScale="90000"/>
          </a:bodyPr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cs typeface="Times New Roman"/>
              </a:rPr>
              <a:t>Достижения</a:t>
            </a:r>
            <a:r>
              <a:rPr>
                <a:latin typeface="Times New Roman"/>
                <a:cs typeface="Times New Roman"/>
              </a:rPr>
              <a:t> в </a:t>
            </a:r>
            <a:r>
              <a:rPr>
                <a:latin typeface="Times New Roman"/>
                <a:cs typeface="Times New Roman"/>
              </a:rPr>
              <a:t>профессии</a:t>
            </a:r>
            <a:br>
              <a:rPr>
                <a:latin typeface="Times New Roman"/>
                <a:cs typeface="Times New Roman"/>
              </a:rPr>
            </a:br>
            <a:br>
              <a:rPr>
                <a:latin typeface="Times New Roman"/>
                <a:cs typeface="Times New Roman"/>
              </a:rPr>
            </a:b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Описать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достижения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в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свободной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форме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за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последние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три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года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30" name="Picture 130"/>
          <p:cNvPicPr/>
          <p:nvPr/>
        </p:nvPicPr>
        <p:blipFill>
          <a:blip r:embed="rId2"/>
          <a:stretch/>
        </p:blipFill>
        <p:spPr bwMode="auto">
          <a:xfrm>
            <a:off x="10489893" y="566838"/>
            <a:ext cx="1225853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 bwMode="auto">
          <a:xfrm>
            <a:off x="838200" y="163411"/>
            <a:ext cx="10515600" cy="1325562"/>
          </a:xfrm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cs typeface="Times New Roman"/>
              </a:rPr>
              <a:t>Инновации</a:t>
            </a:r>
            <a:r>
              <a:rPr>
                <a:latin typeface="Times New Roman"/>
                <a:cs typeface="Times New Roman"/>
              </a:rPr>
              <a:t> в </a:t>
            </a:r>
            <a:r>
              <a:rPr>
                <a:latin typeface="Times New Roman"/>
                <a:cs typeface="Times New Roman"/>
              </a:rPr>
              <a:t>работе</a:t>
            </a: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(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например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, 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разработанные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методические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рекомендации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или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патент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)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35" name="Picture 135"/>
          <p:cNvPicPr/>
          <p:nvPr/>
        </p:nvPicPr>
        <p:blipFill>
          <a:blip r:embed="rId2"/>
          <a:stretch/>
        </p:blipFill>
        <p:spPr bwMode="auto">
          <a:xfrm>
            <a:off x="10489893" y="566838"/>
            <a:ext cx="1225853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 bwMode="auto">
          <a:xfrm>
            <a:off x="1524000" y="2235200"/>
            <a:ext cx="9144000" cy="2387599"/>
          </a:xfrm>
          <a:prstGeom prst="rect">
            <a:avLst/>
          </a:prstGeom>
        </p:spPr>
        <p:txBody>
          <a:bodyPr>
            <a:normAutofit fontScale="90000"/>
          </a:bodyPr>
          <a:lstStyle>
            <a:defPPr/>
            <a:lvl1pPr lvl="0"/>
          </a:lstStyle>
          <a:p>
            <a:pPr>
              <a:defRPr/>
            </a:pP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забудьте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прикрепить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данную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заявку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форму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подачи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сайте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1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o-spide.ru</a:t>
            </a:r>
            <a:r>
              <a: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!</a:t>
            </a:r>
            <a:endParaRPr/>
          </a:p>
        </p:txBody>
      </p:sp>
      <p:pic>
        <p:nvPicPr>
          <p:cNvPr id="139" name="Picture 139"/>
          <p:cNvPicPr/>
          <p:nvPr/>
        </p:nvPicPr>
        <p:blipFill>
          <a:blip r:embed="rId2"/>
          <a:stretch/>
        </p:blipFill>
        <p:spPr bwMode="auto">
          <a:xfrm>
            <a:off x="10489893" y="566838"/>
            <a:ext cx="1225853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cs typeface="Times New Roman"/>
              </a:rPr>
              <a:t>Правила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заполнения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заявки</a:t>
            </a:r>
            <a:r>
              <a:rPr>
                <a:latin typeface="Times New Roman"/>
                <a:cs typeface="Times New Roman"/>
              </a:rPr>
              <a:t>:</a:t>
            </a:r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 bwMode="auto">
          <a:xfrm>
            <a:off x="1023731" y="1690688"/>
            <a:ext cx="10002416" cy="4824426"/>
          </a:xfrm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cs typeface="Times New Roman"/>
              </a:rPr>
              <a:t>Необходимо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заполнить</a:t>
            </a:r>
            <a:r>
              <a:rPr>
                <a:latin typeface="Times New Roman"/>
                <a:cs typeface="Times New Roman"/>
              </a:rPr>
              <a:t> </a:t>
            </a:r>
            <a:r>
              <a:rPr b="1" u="sng">
                <a:solidFill>
                  <a:srgbClr val="FF0000"/>
                </a:solidFill>
                <a:latin typeface="Times New Roman"/>
                <a:cs typeface="Times New Roman"/>
              </a:rPr>
              <a:t>ВСЕ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слайды</a:t>
            </a:r>
            <a:r>
              <a:rPr>
                <a:latin typeface="Times New Roman"/>
                <a:cs typeface="Times New Roman"/>
              </a:rPr>
              <a:t> и </a:t>
            </a:r>
            <a:r>
              <a:rPr>
                <a:latin typeface="Times New Roman"/>
                <a:cs typeface="Times New Roman"/>
              </a:rPr>
              <a:t>поля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заявки</a:t>
            </a:r>
            <a:r>
              <a:rPr>
                <a:latin typeface="Times New Roman"/>
                <a:cs typeface="Times New Roman"/>
              </a:rPr>
              <a:t>, </a:t>
            </a:r>
            <a:r>
              <a:rPr>
                <a:latin typeface="Times New Roman"/>
                <a:cs typeface="Times New Roman"/>
              </a:rPr>
              <a:t>серый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текст-пояснение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нужно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удалить</a:t>
            </a:r>
            <a:r>
              <a:rPr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>
                <a:latin typeface="Times New Roman"/>
                <a:cs typeface="Times New Roman"/>
              </a:rPr>
              <a:t>Можно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добавить</a:t>
            </a:r>
            <a:r>
              <a:rPr>
                <a:latin typeface="Times New Roman"/>
                <a:cs typeface="Times New Roman"/>
              </a:rPr>
              <a:t> 3–5 </a:t>
            </a:r>
            <a:r>
              <a:rPr>
                <a:latin typeface="Times New Roman"/>
                <a:cs typeface="Times New Roman"/>
              </a:rPr>
              <a:t>дополнительных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слайдов</a:t>
            </a:r>
            <a:r>
              <a:rPr>
                <a:latin typeface="Times New Roman"/>
                <a:cs typeface="Times New Roman"/>
              </a:rPr>
              <a:t> по </a:t>
            </a:r>
            <a:r>
              <a:rPr>
                <a:latin typeface="Times New Roman"/>
                <a:cs typeface="Times New Roman"/>
              </a:rPr>
              <a:t>заявленной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тематике</a:t>
            </a:r>
            <a:r>
              <a:rPr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>
                <a:latin typeface="Times New Roman"/>
                <a:cs typeface="Times New Roman"/>
              </a:rPr>
              <a:t>Заявка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может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быть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отправлена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организаторами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на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доработку</a:t>
            </a:r>
            <a:r>
              <a:rPr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>
                <a:latin typeface="Times New Roman"/>
                <a:cs typeface="Times New Roman"/>
              </a:rPr>
              <a:t>Данная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заявка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должна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быть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сохранена</a:t>
            </a:r>
            <a:r>
              <a:rPr>
                <a:latin typeface="Times New Roman"/>
                <a:cs typeface="Times New Roman"/>
              </a:rPr>
              <a:t> и </a:t>
            </a:r>
            <a:r>
              <a:rPr>
                <a:latin typeface="Times New Roman"/>
                <a:cs typeface="Times New Roman"/>
              </a:rPr>
              <a:t>прикреплена</a:t>
            </a:r>
            <a:r>
              <a:rPr>
                <a:latin typeface="Times New Roman"/>
                <a:cs typeface="Times New Roman"/>
              </a:rPr>
              <a:t> </a:t>
            </a:r>
            <a:r>
              <a:rPr lang="ru-RU">
                <a:latin typeface="Times New Roman"/>
                <a:cs typeface="Times New Roman"/>
              </a:rPr>
              <a:t>               </a:t>
            </a:r>
            <a:r>
              <a:rPr>
                <a:latin typeface="Times New Roman"/>
                <a:cs typeface="Times New Roman"/>
              </a:rPr>
              <a:t>в </a:t>
            </a:r>
            <a:r>
              <a:rPr>
                <a:latin typeface="Times New Roman"/>
                <a:cs typeface="Times New Roman"/>
              </a:rPr>
              <a:t>формате</a:t>
            </a:r>
            <a:r>
              <a:rPr>
                <a:latin typeface="Times New Roman"/>
                <a:cs typeface="Times New Roman"/>
              </a:rPr>
              <a:t> Power Point </a:t>
            </a:r>
            <a:r>
              <a:rPr>
                <a:latin typeface="Times New Roman"/>
                <a:cs typeface="Times New Roman"/>
              </a:rPr>
              <a:t>на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странице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конкурса</a:t>
            </a:r>
            <a:r>
              <a:rPr>
                <a:latin typeface="Times New Roman"/>
                <a:cs typeface="Times New Roman"/>
              </a:rPr>
              <a:t> 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o-spide.ru</a:t>
            </a:r>
            <a:r>
              <a:rPr i="1">
                <a:latin typeface="Times New Roman"/>
                <a:cs typeface="Times New Roman"/>
              </a:rPr>
              <a:t>.</a:t>
            </a:r>
            <a:endParaRPr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Внимание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! </a:t>
            </a:r>
            <a:endParaRPr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Обязательно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сначала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сохраните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файл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на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компьютер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, а 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затем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приступайте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 к 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редактированию</a:t>
            </a:r>
            <a:r>
              <a:rPr i="1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90" name="Picture 90"/>
          <p:cNvPicPr/>
          <p:nvPr/>
        </p:nvPicPr>
        <p:blipFill>
          <a:blip r:embed="rId2"/>
          <a:stretch/>
        </p:blipFill>
        <p:spPr bwMode="auto">
          <a:xfrm>
            <a:off x="10489893" y="566838"/>
            <a:ext cx="1225855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 bwMode="auto">
          <a:xfrm>
            <a:off x="683885" y="365123"/>
            <a:ext cx="10515600" cy="1325563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cs typeface="Times New Roman"/>
              </a:rPr>
              <a:t>Информация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об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организации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 b="1" u="sng">
                <a:latin typeface="Times New Roman"/>
                <a:cs typeface="Times New Roman"/>
              </a:rPr>
              <a:t>Полное</a:t>
            </a:r>
            <a:r>
              <a:rPr b="1" u="sng">
                <a:latin typeface="Times New Roman"/>
                <a:cs typeface="Times New Roman"/>
              </a:rPr>
              <a:t> </a:t>
            </a:r>
            <a:r>
              <a:rPr b="1" u="sng">
                <a:latin typeface="Times New Roman"/>
                <a:cs typeface="Times New Roman"/>
              </a:rPr>
              <a:t>наименование</a:t>
            </a:r>
            <a:r>
              <a:rPr b="1" u="sng">
                <a:latin typeface="Times New Roman"/>
                <a:cs typeface="Times New Roman"/>
              </a:rPr>
              <a:t>: 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b="1" u="sng">
                <a:latin typeface="Times New Roman"/>
                <a:cs typeface="Times New Roman"/>
              </a:rPr>
              <a:t>Адрес</a:t>
            </a:r>
            <a:r>
              <a:rPr b="1" u="sng">
                <a:latin typeface="Times New Roman"/>
                <a:cs typeface="Times New Roman"/>
              </a:rPr>
              <a:t>: 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b="1" u="sng">
                <a:latin typeface="Times New Roman"/>
                <a:cs typeface="Times New Roman"/>
              </a:rPr>
              <a:t>Адрес</a:t>
            </a:r>
            <a:r>
              <a:rPr b="1" u="sng">
                <a:latin typeface="Times New Roman"/>
                <a:cs typeface="Times New Roman"/>
              </a:rPr>
              <a:t> </a:t>
            </a:r>
            <a:r>
              <a:rPr b="1" u="sng">
                <a:latin typeface="Times New Roman"/>
                <a:cs typeface="Times New Roman"/>
              </a:rPr>
              <a:t>официального</a:t>
            </a:r>
            <a:r>
              <a:rPr b="1" u="sng">
                <a:latin typeface="Times New Roman"/>
                <a:cs typeface="Times New Roman"/>
              </a:rPr>
              <a:t> </a:t>
            </a:r>
            <a:r>
              <a:rPr b="1" u="sng">
                <a:latin typeface="Times New Roman"/>
                <a:cs typeface="Times New Roman"/>
              </a:rPr>
              <a:t>сайта</a:t>
            </a:r>
            <a:r>
              <a:rPr b="1" u="sng">
                <a:latin typeface="Times New Roman"/>
                <a:cs typeface="Times New Roman"/>
              </a:rPr>
              <a:t> (</a:t>
            </a:r>
            <a:r>
              <a:rPr b="1" u="sng">
                <a:latin typeface="Times New Roman"/>
                <a:cs typeface="Times New Roman"/>
              </a:rPr>
              <a:t>при</a:t>
            </a:r>
            <a:r>
              <a:rPr b="1" u="sng">
                <a:latin typeface="Times New Roman"/>
                <a:cs typeface="Times New Roman"/>
              </a:rPr>
              <a:t> </a:t>
            </a:r>
            <a:r>
              <a:rPr b="1" u="sng">
                <a:latin typeface="Times New Roman"/>
                <a:cs typeface="Times New Roman"/>
              </a:rPr>
              <a:t>наличии</a:t>
            </a:r>
            <a:r>
              <a:rPr b="1" u="sng">
                <a:latin typeface="Times New Roman"/>
                <a:cs typeface="Times New Roman"/>
              </a:rPr>
              <a:t>): 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b="1" u="sng">
                <a:latin typeface="Times New Roman"/>
                <a:cs typeface="Times New Roman"/>
              </a:rPr>
              <a:t>Ф.</a:t>
            </a:r>
            <a:r>
              <a:rPr lang="ru-RU" b="1" u="sng">
                <a:latin typeface="Times New Roman"/>
                <a:cs typeface="Times New Roman"/>
              </a:rPr>
              <a:t> </a:t>
            </a:r>
            <a:r>
              <a:rPr b="1" u="sng">
                <a:latin typeface="Times New Roman"/>
                <a:cs typeface="Times New Roman"/>
              </a:rPr>
              <a:t>И.</a:t>
            </a:r>
            <a:r>
              <a:rPr lang="ru-RU" b="1" u="sng">
                <a:latin typeface="Times New Roman"/>
                <a:cs typeface="Times New Roman"/>
              </a:rPr>
              <a:t> </a:t>
            </a:r>
            <a:r>
              <a:rPr b="1" u="sng">
                <a:latin typeface="Times New Roman"/>
                <a:cs typeface="Times New Roman"/>
              </a:rPr>
              <a:t>О. </a:t>
            </a:r>
            <a:r>
              <a:rPr b="1" u="sng">
                <a:latin typeface="Times New Roman"/>
                <a:cs typeface="Times New Roman"/>
              </a:rPr>
              <a:t>руководителя</a:t>
            </a:r>
            <a:r>
              <a:rPr b="1" u="sng">
                <a:latin typeface="Times New Roman"/>
                <a:cs typeface="Times New Roman"/>
              </a:rPr>
              <a:t>:</a:t>
            </a:r>
            <a:endParaRPr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b="1" u="sng">
              <a:latin typeface="Times New Roman"/>
              <a:cs typeface="Times New Roman"/>
            </a:endParaRPr>
          </a:p>
          <a:p>
            <a:pPr>
              <a:defRPr/>
            </a:pPr>
            <a:endParaRPr b="1" u="sng">
              <a:latin typeface="Times New Roman"/>
              <a:cs typeface="Times New Roman"/>
            </a:endParaRPr>
          </a:p>
          <a:p>
            <a:pPr>
              <a:defRPr/>
            </a:pPr>
            <a:endParaRPr b="1" u="sng">
              <a:latin typeface="Times New Roman"/>
              <a:cs typeface="Times New Roman"/>
            </a:endParaRPr>
          </a:p>
        </p:txBody>
      </p:sp>
      <p:pic>
        <p:nvPicPr>
          <p:cNvPr id="95" name="Picture 95"/>
          <p:cNvPicPr/>
          <p:nvPr/>
        </p:nvPicPr>
        <p:blipFill>
          <a:blip r:embed="rId2"/>
          <a:stretch/>
        </p:blipFill>
        <p:spPr bwMode="auto">
          <a:xfrm>
            <a:off x="10489893" y="566838"/>
            <a:ext cx="1225853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 bwMode="auto">
          <a:xfrm>
            <a:off x="612863" y="365123"/>
            <a:ext cx="10515600" cy="1325563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cs typeface="Times New Roman"/>
              </a:rPr>
              <a:t>Информация</a:t>
            </a:r>
            <a:r>
              <a:rPr>
                <a:latin typeface="Times New Roman"/>
                <a:cs typeface="Times New Roman"/>
              </a:rPr>
              <a:t> о </a:t>
            </a:r>
            <a:r>
              <a:rPr>
                <a:latin typeface="Times New Roman"/>
                <a:cs typeface="Times New Roman"/>
              </a:rPr>
              <a:t>заявленном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номинате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 b="1" u="sng">
                <a:latin typeface="Times New Roman"/>
                <a:cs typeface="Times New Roman"/>
              </a:rPr>
              <a:t>Ф.</a:t>
            </a:r>
            <a:r>
              <a:rPr lang="ru-RU" b="1" u="sng">
                <a:latin typeface="Times New Roman"/>
                <a:cs typeface="Times New Roman"/>
              </a:rPr>
              <a:t> </a:t>
            </a:r>
            <a:r>
              <a:rPr b="1" u="sng">
                <a:latin typeface="Times New Roman"/>
                <a:cs typeface="Times New Roman"/>
              </a:rPr>
              <a:t>И.</a:t>
            </a:r>
            <a:r>
              <a:rPr lang="ru-RU" b="1" u="sng">
                <a:latin typeface="Times New Roman"/>
                <a:cs typeface="Times New Roman"/>
              </a:rPr>
              <a:t> </a:t>
            </a:r>
            <a:r>
              <a:rPr b="1" u="sng">
                <a:latin typeface="Times New Roman"/>
                <a:cs typeface="Times New Roman"/>
              </a:rPr>
              <a:t>О. </a:t>
            </a:r>
            <a:r>
              <a:rPr b="1" u="sng">
                <a:latin typeface="Times New Roman"/>
                <a:cs typeface="Times New Roman"/>
              </a:rPr>
              <a:t>номинанта</a:t>
            </a:r>
            <a:r>
              <a:rPr b="1" u="sng">
                <a:latin typeface="Times New Roman"/>
                <a:cs typeface="Times New Roman"/>
              </a:rPr>
              <a:t>: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b="1" u="sng">
                <a:latin typeface="Times New Roman"/>
                <a:cs typeface="Times New Roman"/>
              </a:rPr>
              <a:t>Должность</a:t>
            </a:r>
            <a:r>
              <a:rPr b="1" u="sng">
                <a:latin typeface="Times New Roman"/>
                <a:cs typeface="Times New Roman"/>
              </a:rPr>
              <a:t>: 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b="1" u="sng">
                <a:latin typeface="Times New Roman"/>
                <a:cs typeface="Times New Roman"/>
              </a:rPr>
              <a:t>Специальность</a:t>
            </a:r>
            <a:r>
              <a:rPr b="1" u="sng">
                <a:latin typeface="Times New Roman"/>
                <a:cs typeface="Times New Roman"/>
              </a:rPr>
              <a:t>: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b="1" u="sng">
                <a:latin typeface="Times New Roman"/>
                <a:cs typeface="Times New Roman"/>
              </a:rPr>
              <a:t>Квалификация</a:t>
            </a:r>
            <a:r>
              <a:rPr b="1" u="sng">
                <a:latin typeface="Times New Roman"/>
                <a:cs typeface="Times New Roman"/>
              </a:rPr>
              <a:t>:</a:t>
            </a:r>
            <a:endParaRPr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b="1" u="sng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b="1" u="sng">
              <a:latin typeface="Times New Roman"/>
              <a:cs typeface="Times New Roman"/>
            </a:endParaRPr>
          </a:p>
          <a:p>
            <a:pPr>
              <a:defRPr/>
            </a:pPr>
            <a:endParaRPr b="1" u="sng">
              <a:latin typeface="Times New Roman"/>
              <a:cs typeface="Times New Roman"/>
            </a:endParaRPr>
          </a:p>
        </p:txBody>
      </p:sp>
      <p:pic>
        <p:nvPicPr>
          <p:cNvPr id="100" name="Picture 100"/>
          <p:cNvPicPr/>
          <p:nvPr/>
        </p:nvPicPr>
        <p:blipFill>
          <a:blip r:embed="rId2"/>
          <a:stretch/>
        </p:blipFill>
        <p:spPr bwMode="auto">
          <a:xfrm>
            <a:off x="10489893" y="566838"/>
            <a:ext cx="1225853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cs typeface="Times New Roman"/>
              </a:rPr>
              <a:t>Общий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стаж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работы</a:t>
            </a:r>
            <a:r>
              <a:rPr>
                <a:latin typeface="Times New Roman"/>
                <a:cs typeface="Times New Roman"/>
              </a:rPr>
              <a:t> по </a:t>
            </a:r>
            <a:r>
              <a:rPr>
                <a:latin typeface="Times New Roman"/>
                <a:cs typeface="Times New Roman"/>
              </a:rPr>
              <a:t>специальности</a:t>
            </a:r>
            <a:br>
              <a:rPr>
                <a:latin typeface="Times New Roman"/>
                <a:cs typeface="Times New Roman"/>
              </a:rPr>
            </a:br>
            <a:r>
              <a:rPr sz="2800" b="1">
                <a:solidFill>
                  <a:srgbClr val="FF0000"/>
                </a:solidFill>
                <a:latin typeface="Times New Roman"/>
                <a:cs typeface="Times New Roman"/>
              </a:rPr>
              <a:t>Указать</a:t>
            </a:r>
            <a:r>
              <a:rPr sz="2800" b="1">
                <a:solidFill>
                  <a:srgbClr val="FF0000"/>
                </a:solidFill>
                <a:latin typeface="Times New Roman"/>
                <a:cs typeface="Times New Roman"/>
              </a:rPr>
              <a:t> стаж работы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Приложить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сканы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или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фото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трудовой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книжки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/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справку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из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отдела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кадров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05" name="Picture 105"/>
          <p:cNvPicPr/>
          <p:nvPr/>
        </p:nvPicPr>
        <p:blipFill>
          <a:blip r:embed="rId2"/>
          <a:stretch/>
        </p:blipFill>
        <p:spPr bwMode="auto">
          <a:xfrm>
            <a:off x="10489893" y="566838"/>
            <a:ext cx="1225853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cs typeface="Times New Roman"/>
              </a:rPr>
              <a:t>Стаж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работы</a:t>
            </a:r>
            <a:r>
              <a:rPr>
                <a:latin typeface="Times New Roman"/>
                <a:cs typeface="Times New Roman"/>
              </a:rPr>
              <a:t> в </a:t>
            </a:r>
            <a:r>
              <a:rPr>
                <a:latin typeface="Times New Roman"/>
                <a:cs typeface="Times New Roman"/>
              </a:rPr>
              <a:t>организации</a:t>
            </a:r>
            <a:r>
              <a:rPr>
                <a:latin typeface="Times New Roman"/>
                <a:cs typeface="Times New Roman"/>
              </a:rPr>
              <a:t> </a:t>
            </a:r>
            <a:br>
              <a:rPr>
                <a:latin typeface="Times New Roman"/>
                <a:cs typeface="Times New Roman"/>
              </a:rPr>
            </a:br>
            <a:r>
              <a:rPr sz="2800" b="1">
                <a:solidFill>
                  <a:srgbClr val="FF0000"/>
                </a:solidFill>
                <a:latin typeface="Times New Roman"/>
                <a:cs typeface="Times New Roman"/>
              </a:rPr>
              <a:t>Указать</a:t>
            </a:r>
            <a:r>
              <a:rPr sz="2800" b="1">
                <a:solidFill>
                  <a:srgbClr val="FF0000"/>
                </a:solidFill>
                <a:latin typeface="Times New Roman"/>
                <a:cs typeface="Times New Roman"/>
              </a:rPr>
              <a:t> стаж работы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Приложить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сканы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или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фото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трудовой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книжки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/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справку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из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отдела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кадров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10" name="Picture 110"/>
          <p:cNvPicPr/>
          <p:nvPr/>
        </p:nvPicPr>
        <p:blipFill>
          <a:blip r:embed="rId2"/>
          <a:stretch/>
        </p:blipFill>
        <p:spPr bwMode="auto">
          <a:xfrm>
            <a:off x="10489893" y="566838"/>
            <a:ext cx="1225853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 bwMode="auto">
          <a:xfrm>
            <a:off x="838200" y="259353"/>
            <a:ext cx="10515600" cy="1325562"/>
          </a:xfrm>
          <a:prstGeom prst="rect">
            <a:avLst/>
          </a:prstGeom>
        </p:spPr>
        <p:txBody>
          <a:bodyPr>
            <a:normAutofit fontScale="90000"/>
          </a:bodyPr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cs typeface="Times New Roman"/>
              </a:rPr>
              <a:t>Благодарности</a:t>
            </a:r>
            <a:r>
              <a:rPr>
                <a:latin typeface="Times New Roman"/>
                <a:cs typeface="Times New Roman"/>
              </a:rPr>
              <a:t>/</a:t>
            </a:r>
            <a:r>
              <a:rPr>
                <a:latin typeface="Times New Roman"/>
                <a:cs typeface="Times New Roman"/>
              </a:rPr>
              <a:t>грамоты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руководства</a:t>
            </a:r>
            <a:r>
              <a:rPr>
                <a:latin typeface="Times New Roman"/>
                <a:cs typeface="Times New Roman"/>
              </a:rPr>
              <a:t> </a:t>
            </a:r>
            <a:br>
              <a:rPr lang="ru-RU">
                <a:latin typeface="Times New Roman"/>
                <a:cs typeface="Times New Roman"/>
              </a:rPr>
            </a:br>
            <a:r>
              <a:rPr>
                <a:latin typeface="Times New Roman"/>
                <a:cs typeface="Times New Roman"/>
              </a:rPr>
              <a:t>СПИД</a:t>
            </a:r>
            <a:r>
              <a:rPr lang="ru-RU">
                <a:latin typeface="Times New Roman"/>
                <a:cs typeface="Times New Roman"/>
              </a:rPr>
              <a:t>-центра</a:t>
            </a:r>
            <a:r>
              <a:rPr>
                <a:latin typeface="Times New Roman"/>
                <a:cs typeface="Times New Roman"/>
              </a:rPr>
              <a:t> и </a:t>
            </a:r>
            <a:r>
              <a:rPr>
                <a:latin typeface="Times New Roman"/>
                <a:cs typeface="Times New Roman"/>
              </a:rPr>
              <a:t>вышестоящих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организаций</a:t>
            </a:r>
            <a:r>
              <a:rPr>
                <a:latin typeface="Times New Roman"/>
                <a:cs typeface="Times New Roman"/>
              </a:rPr>
              <a:t> </a:t>
            </a:r>
            <a:br>
              <a:rPr>
                <a:latin typeface="Times New Roman"/>
                <a:cs typeface="Times New Roman"/>
              </a:rPr>
            </a:b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Приложить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сканы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/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фото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либо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выписки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из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приказов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3" name="Picture 110"/>
          <p:cNvPicPr/>
          <p:nvPr/>
        </p:nvPicPr>
        <p:blipFill>
          <a:blip r:embed="rId2"/>
          <a:stretch/>
        </p:blipFill>
        <p:spPr bwMode="auto">
          <a:xfrm>
            <a:off x="10489893" y="566838"/>
            <a:ext cx="1225853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 bwMode="auto">
          <a:xfrm>
            <a:off x="836138" y="566838"/>
            <a:ext cx="10515600" cy="1325563"/>
          </a:xfrm>
          <a:prstGeom prst="rect">
            <a:avLst/>
          </a:prstGeom>
        </p:spPr>
        <p:txBody>
          <a:bodyPr>
            <a:normAutofit fontScale="90000"/>
          </a:bodyPr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cs typeface="Times New Roman"/>
              </a:rPr>
              <a:t>Проведение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обучающих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мероприятий</a:t>
            </a:r>
            <a:r>
              <a:rPr>
                <a:latin typeface="Times New Roman"/>
                <a:cs typeface="Times New Roman"/>
              </a:rPr>
              <a:t> (</a:t>
            </a:r>
            <a:r>
              <a:rPr>
                <a:latin typeface="Times New Roman"/>
                <a:cs typeface="Times New Roman"/>
              </a:rPr>
              <a:t>семинары</a:t>
            </a:r>
            <a:r>
              <a:rPr>
                <a:latin typeface="Times New Roman"/>
                <a:cs typeface="Times New Roman"/>
              </a:rPr>
              <a:t>, </a:t>
            </a:r>
            <a:r>
              <a:rPr>
                <a:latin typeface="Times New Roman"/>
                <a:cs typeface="Times New Roman"/>
              </a:rPr>
              <a:t>лекции</a:t>
            </a:r>
            <a:r>
              <a:rPr>
                <a:latin typeface="Times New Roman"/>
                <a:cs typeface="Times New Roman"/>
              </a:rPr>
              <a:t> и </a:t>
            </a:r>
            <a:r>
              <a:rPr>
                <a:latin typeface="Times New Roman"/>
                <a:cs typeface="Times New Roman"/>
              </a:rPr>
              <a:t>др</a:t>
            </a:r>
            <a:r>
              <a:rPr>
                <a:latin typeface="Times New Roman"/>
                <a:cs typeface="Times New Roman"/>
              </a:rPr>
              <a:t>.) для </a:t>
            </a:r>
            <a:r>
              <a:rPr>
                <a:latin typeface="Times New Roman"/>
                <a:cs typeface="Times New Roman"/>
              </a:rPr>
              <a:t>медицинских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работников</a:t>
            </a:r>
            <a:r>
              <a:rPr>
                <a:latin typeface="Times New Roman"/>
                <a:cs typeface="Times New Roman"/>
              </a:rPr>
              <a:t> и </a:t>
            </a:r>
            <a:r>
              <a:rPr>
                <a:latin typeface="Times New Roman"/>
                <a:cs typeface="Times New Roman"/>
              </a:rPr>
              <a:t>населения</a:t>
            </a:r>
            <a:br>
              <a:rPr>
                <a:latin typeface="Times New Roman"/>
                <a:cs typeface="Times New Roman"/>
              </a:rPr>
            </a:b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 bwMode="auto">
          <a:xfrm>
            <a:off x="836138" y="2150371"/>
            <a:ext cx="10515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Указать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WEB-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адрес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страницы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где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представлена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информация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    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об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участии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(СМИ,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ссылка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на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страницу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мероприятия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в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социальных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сетях</a:t>
            </a: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)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2" name="Picture 110"/>
          <p:cNvPicPr/>
          <p:nvPr/>
        </p:nvPicPr>
        <p:blipFill>
          <a:blip r:embed="rId2"/>
          <a:stretch/>
        </p:blipFill>
        <p:spPr bwMode="auto">
          <a:xfrm>
            <a:off x="10489893" y="566838"/>
            <a:ext cx="1225853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>
            <a:normAutofit fontScale="90000"/>
          </a:bodyPr>
          <a:lstStyle>
            <a:defPPr/>
            <a:lvl1pPr lvl="0"/>
          </a:lstStyle>
          <a:p>
            <a:pPr>
              <a:defRPr/>
            </a:pPr>
            <a:r>
              <a:rPr>
                <a:latin typeface="Times New Roman"/>
                <a:cs typeface="Times New Roman"/>
              </a:rPr>
              <a:t>Наличие</a:t>
            </a:r>
            <a:r>
              <a:rPr>
                <a:latin typeface="Times New Roman"/>
                <a:cs typeface="Times New Roman"/>
              </a:rPr>
              <a:t> </a:t>
            </a:r>
            <a:r>
              <a:rPr>
                <a:latin typeface="Times New Roman"/>
                <a:cs typeface="Times New Roman"/>
              </a:rPr>
              <a:t>публикаций</a:t>
            </a:r>
            <a:br>
              <a:rPr>
                <a:latin typeface="Times New Roman"/>
                <a:cs typeface="Times New Roman"/>
              </a:rPr>
            </a:br>
            <a:r>
              <a:rPr sz="3100" b="1">
                <a:solidFill>
                  <a:srgbClr val="FF0000"/>
                </a:solidFill>
                <a:latin typeface="Times New Roman"/>
                <a:cs typeface="Times New Roman"/>
              </a:rPr>
              <a:t>Указать</a:t>
            </a:r>
            <a:r>
              <a:rPr sz="310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100" b="1">
                <a:solidFill>
                  <a:srgbClr val="FF0000"/>
                </a:solidFill>
                <a:latin typeface="Times New Roman"/>
                <a:cs typeface="Times New Roman"/>
              </a:rPr>
              <a:t>число</a:t>
            </a:r>
            <a:br>
              <a:rPr>
                <a:latin typeface="Times New Roman"/>
                <a:cs typeface="Times New Roman"/>
              </a:rPr>
            </a:b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>
              <a:defRPr/>
            </a:pPr>
            <a:r>
              <a:rPr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25" name="Picture 125"/>
          <p:cNvPicPr/>
          <p:nvPr/>
        </p:nvPicPr>
        <p:blipFill>
          <a:blip r:embed="rId2"/>
          <a:stretch/>
        </p:blipFill>
        <p:spPr bwMode="auto">
          <a:xfrm>
            <a:off x="10489893" y="566838"/>
            <a:ext cx="1225853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Специальное оформление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0</TotalTime>
  <Words>0</Words>
  <Application>R7-Office/2024.1.1.375</Application>
  <DocSecurity>0</DocSecurity>
  <PresentationFormat>Широкоэкранный</PresentationFormat>
  <Paragraphs>0</Paragraphs>
  <Slides>12</Slides>
  <Notes>12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Заявка на участие во Всероссийском конкурсе «Лучший СПИД-центр 2023»</dc:title>
  <dc:subject/>
  <dc:creator>Strumila</dc:creator>
  <cp:keywords/>
  <dc:description/>
  <dc:identifier/>
  <dc:language/>
  <cp:lastModifiedBy>Татьяна И.</cp:lastModifiedBy>
  <cp:revision>8</cp:revision>
  <dcterms:modified xsi:type="dcterms:W3CDTF">2025-09-22T12:41:09Z</dcterms:modified>
  <cp:category/>
  <cp:contentStatus/>
  <cp:version/>
</cp:coreProperties>
</file>