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9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29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42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27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40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16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8.xml" ContentType="application/vnd.openxmlformats-officedocument.presentationml.slid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s/slide35.xml" ContentType="application/vnd.openxmlformats-officedocument.presentationml.slide+xml"/>
  <Override PartName="/ppt/slideLayouts/slideLayout9.xml" ContentType="application/vnd.openxmlformats-officedocument.presentationml.slideLayout+xml"/>
  <Override PartName="/ppt/charts/chart13.xml" ContentType="application/vnd.openxmlformats-officedocument.drawingml.chart+xml"/>
  <Override PartName="/ppt/charts/chart12.xml" ContentType="application/vnd.openxmlformats-officedocument.drawingml.chart+xml"/>
  <Override PartName="/ppt/slides/slide22.xml" ContentType="application/vnd.openxmlformats-officedocument.presentationml.slide+xml"/>
  <Override PartName="/ppt/notesSlides/notesSlide2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style4.xml" ContentType="application/vnd.ms-office.chartstyle+xml"/>
  <Override PartName="/ppt/charts/chart8.xml" ContentType="application/vnd.openxmlformats-officedocument.drawingml.chart+xml"/>
  <Override PartName="/ppt/slides/slide9.xml" ContentType="application/vnd.openxmlformats-officedocument.presentationml.slide+xml"/>
  <Override PartName="/ppt/charts/colors4.xml" ContentType="application/vnd.ms-office.chartcolorstyle+xml"/>
  <Override PartName="/ppt/slides/slide1.xml" ContentType="application/vnd.openxmlformats-officedocument.presentationml.slide+xml"/>
  <Override PartName="/ppt/charts/chart6.xml" ContentType="application/vnd.openxmlformats-officedocument.drawingml.chart+xml"/>
  <Override PartName="/ppt/slideLayouts/slideLayout3.xml" ContentType="application/vnd.openxmlformats-officedocument.presentationml.slideLayout+xml"/>
  <Override PartName="/ppt/charts/style3.xml" ContentType="application/vnd.ms-office.chartstyle+xml"/>
  <Override PartName="/ppt/charts/colors3.xml" ContentType="application/vnd.ms-office.chartcolorstyle+xml"/>
  <Override PartName="/ppt/slides/slide20.xml" ContentType="application/vnd.openxmlformats-officedocument.presentationml.slide+xml"/>
  <Override PartName="/ppt/charts/colors2.xml" ContentType="application/vnd.ms-office.chartcolorstyle+xml"/>
  <Override PartName="/ppt/slides/slide11.xml" ContentType="application/vnd.openxmlformats-officedocument.presentationml.slide+xml"/>
  <Override PartName="/ppt/slides/slide23.xml" ContentType="application/vnd.openxmlformats-officedocument.presentationml.slide+xml"/>
  <Override PartName="/ppt/charts/chart5.xml" ContentType="application/vnd.openxmlformats-officedocument.drawingml.chart+xml"/>
  <Override PartName="/ppt/charts/chart3.xml" ContentType="application/vnd.openxmlformats-officedocument.drawingml.chart+xml"/>
  <Override PartName="/ppt/charts/chart9.xml" ContentType="application/vnd.openxmlformats-officedocument.drawingml.chart+xml"/>
  <Override PartName="/ppt/slides/slide13.xml" ContentType="application/vnd.openxmlformats-officedocument.presentationml.slide+xml"/>
  <Override PartName="/ppt/charts/chart2.xml" ContentType="application/vnd.openxmlformats-officedocument.drawingml.chart+xml"/>
  <Override PartName="/ppt/charts/style1.xml" ContentType="application/vnd.ms-office.chartstyle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charts/colors1.xml" ContentType="application/vnd.ms-office.chartcolorstyle+xml"/>
  <Override PartName="/ppt/charts/style2.xml" ContentType="application/vnd.ms-office.chartstyle+xml"/>
  <Override PartName="/ppt/slides/slide30.xml" ContentType="application/vnd.openxmlformats-officedocument.presentationml.slide+xml"/>
  <Override PartName="/ppt/charts/chart1.xml" ContentType="application/vnd.openxmlformats-officedocument.drawingml.chart+xml"/>
  <Override PartName="/ppt/charts/chart7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46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99" d="100"/>
          <a:sy n="99" d="100"/>
        </p:scale>
        <p:origin x="102" y="210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notesMaster" Target="notesMasters/notesMaster1.xml"/><Relationship Id="rId47" Type="http://schemas.openxmlformats.org/officeDocument/2006/relationships/presProps" Target="presProps.xml" /><Relationship Id="rId48" Type="http://schemas.openxmlformats.org/officeDocument/2006/relationships/tableStyles" Target="tableStyles.xml" /><Relationship Id="rId49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microsoft.com/office/2011/relationships/chartStyle" Target="style1.xml" /><Relationship Id="rId2" Type="http://schemas.microsoft.com/office/2011/relationships/chartColorStyle" Target="colors1.xml" /><Relationship Id="rId3" Type="http://schemas.openxmlformats.org/officeDocument/2006/relationships/package" Target="../embeddings/Microsoft_Excel_Worksheet1.xlsx" /></Relationships>
</file>

<file path=ppt/charts/_rels/chart10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.xlsx" /></Relationships>
</file>

<file path=ppt/charts/_rels/chart1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1.xlsx" /></Relationships>
</file>

<file path=ppt/charts/_rels/chart1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2.xlsx" /></Relationships>
</file>

<file path=ppt/charts/_rels/chart1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3.xlsx" /></Relationships>
</file>

<file path=ppt/charts/_rels/chart2.xml.rels><?xml version="1.0" encoding="UTF-8" standalone="yes"?><Relationships xmlns="http://schemas.openxmlformats.org/package/2006/relationships"><Relationship Id="rId1" Type="http://schemas.microsoft.com/office/2011/relationships/chartStyle" Target="style2.xml" /><Relationship Id="rId2" Type="http://schemas.microsoft.com/office/2011/relationships/chartColorStyle" Target="colors2.xml" /><Relationship Id="rId3" Type="http://schemas.openxmlformats.org/officeDocument/2006/relationships/package" Target="../embeddings/Microsoft_Excel_Worksheet2.xlsx" 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/Relationships>
</file>

<file path=ppt/charts/_rels/chart4.xml.rels><?xml version="1.0" encoding="UTF-8" standalone="yes"?><Relationships xmlns="http://schemas.openxmlformats.org/package/2006/relationships"><Relationship Id="rId1" Type="http://schemas.microsoft.com/office/2011/relationships/chartStyle" Target="style3.xml" /><Relationship Id="rId2" Type="http://schemas.microsoft.com/office/2011/relationships/chartColorStyle" Target="colors3.xml" 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 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 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 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 /></Relationships>
</file>

<file path=ppt/charts/_rels/chart9.xml.rels><?xml version="1.0" encoding="UTF-8" standalone="yes"?><Relationships xmlns="http://schemas.openxmlformats.org/package/2006/relationships"><Relationship Id="rId1" Type="http://schemas.microsoft.com/office/2011/relationships/chartStyle" Target="style4.xml" /><Relationship Id="rId2" Type="http://schemas.microsoft.com/office/2011/relationships/chartColorStyle" Target="colors4.xml" /><Relationship Id="rId3" Type="http://schemas.openxmlformats.org/officeDocument/2006/relationships/package" Target="../embeddings/Microsoft_Excel_Worksheet9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50" b="0" i="0" u="none" strike="noStrike" spc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+mn-ea"/>
                <a:cs typeface="Times New Roman"/>
              </a:defRPr>
            </a:pPr>
            <a:r>
              <a:rPr lang="ru-RU"/>
              <a:t>Половозрастная структура населения:</a:t>
            </a:r>
            <a:endParaRPr/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50" b="0" i="0" u="none" strike="noStrike" spc="0">
              <a:solidFill>
                <a:schemeClr val="tx1">
                  <a:lumMod val="65000"/>
                  <a:lumOff val="35000"/>
                </a:schemeClr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Мужчины</c:v>
                </c:pt>
              </c:strCache>
            </c:strRef>
          </c:tx>
          <c:spPr bwMode="auto">
            <a:prstGeom prst="rect">
              <a:avLst/>
            </a:prstGeom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Лист1!$A$2:$A$10</c:f>
              <c:strCache>
                <c:ptCount val="9"/>
                <c:pt idx="0">
                  <c:v xml:space="preserve">0-14 лет</c:v>
                </c:pt>
                <c:pt idx="1">
                  <c:v xml:space="preserve">15-19 лет</c:v>
                </c:pt>
                <c:pt idx="2">
                  <c:v xml:space="preserve">20-24 года</c:v>
                </c:pt>
                <c:pt idx="3">
                  <c:v xml:space="preserve">25-29 лет</c:v>
                </c:pt>
                <c:pt idx="4">
                  <c:v xml:space="preserve">30-34 года</c:v>
                </c:pt>
                <c:pt idx="5">
                  <c:v xml:space="preserve">35-39 лет</c:v>
                </c:pt>
                <c:pt idx="6">
                  <c:v xml:space="preserve">40-44 года</c:v>
                </c:pt>
                <c:pt idx="7">
                  <c:v xml:space="preserve">45-49 лет</c:v>
                </c:pt>
                <c:pt idx="8">
                  <c:v xml:space="preserve">Старше 50 лет</c:v>
                </c:pt>
              </c:strCache>
            </c:strRef>
          </c:cat>
          <c:val>
            <c:numRef>
              <c:f>Лист1!$B$2:$B$10</c:f>
              <c:numCache>
                <c:formatCode>0;[Red]0</c:formatCode>
                <c:ptCount val="9"/>
                <c:pt idx="0">
                  <c:v>-171006</c:v>
                </c:pt>
                <c:pt idx="1">
                  <c:v>-219068</c:v>
                </c:pt>
                <c:pt idx="2">
                  <c:v>-290190</c:v>
                </c:pt>
                <c:pt idx="3">
                  <c:v>-400116</c:v>
                </c:pt>
                <c:pt idx="4">
                  <c:v>-431936</c:v>
                </c:pt>
                <c:pt idx="5">
                  <c:v>-373021</c:v>
                </c:pt>
                <c:pt idx="6">
                  <c:v>-347500</c:v>
                </c:pt>
                <c:pt idx="7">
                  <c:v>-368910</c:v>
                </c:pt>
                <c:pt idx="8">
                  <c:v>-397500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Женщины</c:v>
                </c:pt>
              </c:strCache>
            </c:strRef>
          </c:tx>
          <c:spPr bwMode="auto"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Лист1!$A$2:$A$10</c:f>
              <c:strCache>
                <c:ptCount val="9"/>
                <c:pt idx="0">
                  <c:v xml:space="preserve">0-14 лет</c:v>
                </c:pt>
                <c:pt idx="1">
                  <c:v xml:space="preserve">15-19 лет</c:v>
                </c:pt>
                <c:pt idx="2">
                  <c:v xml:space="preserve">20-24 года</c:v>
                </c:pt>
                <c:pt idx="3">
                  <c:v xml:space="preserve">25-29 лет</c:v>
                </c:pt>
                <c:pt idx="4">
                  <c:v xml:space="preserve">30-34 года</c:v>
                </c:pt>
                <c:pt idx="5">
                  <c:v xml:space="preserve">35-39 лет</c:v>
                </c:pt>
                <c:pt idx="6">
                  <c:v xml:space="preserve">40-44 года</c:v>
                </c:pt>
                <c:pt idx="7">
                  <c:v xml:space="preserve">45-49 лет</c:v>
                </c:pt>
                <c:pt idx="8">
                  <c:v xml:space="preserve">Старше 50 лет</c:v>
                </c:pt>
              </c:strCache>
            </c:strRef>
          </c:cat>
          <c:val>
            <c:numRef>
              <c:f>Лист1!$C$2:$C$10</c:f>
              <c:numCache>
                <c:formatCode>0;[Red]0</c:formatCode>
                <c:ptCount val="9"/>
                <c:pt idx="0">
                  <c:v>172256</c:v>
                </c:pt>
                <c:pt idx="1">
                  <c:v>240292</c:v>
                </c:pt>
                <c:pt idx="2">
                  <c:v>285443</c:v>
                </c:pt>
                <c:pt idx="3">
                  <c:v>357382</c:v>
                </c:pt>
                <c:pt idx="4">
                  <c:v>395288</c:v>
                </c:pt>
                <c:pt idx="5">
                  <c:v>336178</c:v>
                </c:pt>
                <c:pt idx="6">
                  <c:v>323467</c:v>
                </c:pt>
                <c:pt idx="7">
                  <c:v>355648</c:v>
                </c:pt>
                <c:pt idx="8">
                  <c:v>363467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overlap val="100"/>
        <c:axId val="2142648408"/>
        <c:axId val="2142644680"/>
      </c:barChart>
      <c:catAx>
        <c:axId val="21426484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42644680"/>
        <c:crosses val="autoZero"/>
        <c:auto val="1"/>
        <c:lblAlgn val="ctr"/>
        <c:lblOffset val="100"/>
        <c:noMultiLvlLbl val="0"/>
      </c:catAx>
      <c:valAx>
        <c:axId val="2142644680"/>
        <c:scaling>
          <c:orientation val="minMax"/>
        </c:scaling>
        <c:delete val="0"/>
        <c:axPos val="b"/>
        <c:maj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;[Red]0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42648408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  <a:effectLst/>
      </c:spPr>
    </c:plotArea>
    <c:legend>
      <c:legendPos val="b"/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>
              <a:solidFill>
                <a:schemeClr val="tx1">
                  <a:lumMod val="65000"/>
                  <a:lumOff val="35000"/>
                </a:schemeClr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838200" y="1825625"/>
      <a:ext cx="5181600" cy="4351338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>
          <a:latin typeface="Times New Roman"/>
          <a:cs typeface="Times New Roman"/>
        </a:defRPr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 xml:space="preserve">Обследовано на ВИЧ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</c:dLbls>
          <c:cat>
            <c:numRef>
              <c:f>Лист1!$A$2:$A$12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100</c:v>
                </c:pt>
                <c:pt idx="1">
                  <c:v>120</c:v>
                </c:pt>
                <c:pt idx="2">
                  <c:v>115</c:v>
                </c:pt>
                <c:pt idx="3">
                  <c:v>120</c:v>
                </c:pt>
                <c:pt idx="4">
                  <c:v>110</c:v>
                </c:pt>
                <c:pt idx="5">
                  <c:v>100</c:v>
                </c:pt>
                <c:pt idx="6">
                  <c:v>90</c:v>
                </c:pt>
                <c:pt idx="7">
                  <c:v>100</c:v>
                </c:pt>
                <c:pt idx="8">
                  <c:v>115</c:v>
                </c:pt>
                <c:pt idx="9">
                  <c:v>105</c:v>
                </c:pt>
                <c:pt idx="10">
                  <c:v>102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219"/>
        <c:axId val="2145938568"/>
        <c:axId val="2146049304"/>
      </c:barChart>
      <c:lineChart>
        <c:grouping val="standar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 xml:space="preserve">% от населения</c:v>
                </c:pt>
              </c:strCache>
            </c:strRef>
          </c:tx>
          <c:spPr bwMode="auto">
            <a:prstGeom prst="rect">
              <a:avLst/>
            </a:prstGeom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Pos val="t"/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200" b="0" i="0" u="none" strike="noStrike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</c:dLbls>
          <c:cat>
            <c:numRef>
              <c:f>Лист1!$A$2:$A$12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Лист1!$C$2:$C$12</c:f>
              <c:numCache>
                <c:formatCode>0.00%</c:formatCode>
                <c:ptCount val="11"/>
                <c:pt idx="0">
                  <c:v>0.05</c:v>
                </c:pt>
                <c:pt idx="1">
                  <c:v>0.06</c:v>
                </c:pt>
                <c:pt idx="2">
                  <c:v>0.07</c:v>
                </c:pt>
                <c:pt idx="3">
                  <c:v>0.08</c:v>
                </c:pt>
                <c:pt idx="4">
                  <c:v>0.09</c:v>
                </c:pt>
                <c:pt idx="5">
                  <c:v>0.05</c:v>
                </c:pt>
                <c:pt idx="6">
                  <c:v>0.12</c:v>
                </c:pt>
                <c:pt idx="7">
                  <c:v>0.06</c:v>
                </c:pt>
                <c:pt idx="8">
                  <c:v>0.05</c:v>
                </c:pt>
                <c:pt idx="9">
                  <c:v>0.08</c:v>
                </c:pt>
                <c:pt idx="10">
                  <c:v>0.03</c:v>
                </c:pt>
              </c:numCache>
            </c:numRef>
          </c:val>
          <c:smooth val="0"/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marker val="1"/>
        <c:smooth val="0"/>
        <c:axId val="2145759544"/>
        <c:axId val="2145755656"/>
      </c:lineChart>
      <c:valAx>
        <c:axId val="2145755656"/>
        <c:scaling>
          <c:orientation val="minMax"/>
        </c:scaling>
        <c:delete val="0"/>
        <c:axPos val="r"/>
        <c:maj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45759544"/>
        <c:crosses val="max"/>
        <c:crossBetween val="between"/>
      </c:valAx>
      <c:catAx>
        <c:axId val="2145759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45755656"/>
        <c:crosses val="autoZero"/>
        <c:auto val="1"/>
        <c:lblAlgn val="ctr"/>
        <c:lblOffset val="100"/>
        <c:noMultiLvlLbl val="0"/>
      </c:catAx>
      <c:valAx>
        <c:axId val="2146049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45938568"/>
        <c:crosses val="autoZero"/>
        <c:crossBetween val="between"/>
      </c:valAx>
      <c:catAx>
        <c:axId val="21459385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146049304"/>
        <c:crosses val="autoZero"/>
        <c:auto val="1"/>
        <c:lblAlgn val="ctr"/>
        <c:lblOffset val="100"/>
        <c:noMultiLvlLbl val="0"/>
      </c:catAx>
      <c:spPr bwMode="auto">
        <a:prstGeom prst="rect">
          <a:avLst/>
        </a:prstGeom>
        <a:noFill/>
        <a:ln>
          <a:noFill/>
        </a:ln>
        <a:effectLst/>
      </c:spPr>
    </c:plotArea>
    <c:legend>
      <c:legendPos val="b"/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>
              <a:solidFill>
                <a:schemeClr val="tx1">
                  <a:lumMod val="65000"/>
                  <a:lumOff val="35000"/>
                </a:schemeClr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838201" y="1892400"/>
      <a:ext cx="10515597" cy="4865912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 bwMode="auto">
              <a:prstGeom prst="rect">
                <a:avLst/>
              </a:prstGeom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 bwMode="auto"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 bwMode="auto"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leaderLines>
              <c:spPr bwMode="auto">
                <a:prstGeom prst="rect">
                  <a:avLst/>
                </a:prstGeom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showBubbleSize val="0"/>
            <c:showCatName val="0"/>
            <c:showLeaderLines val="1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</c:dLbls>
          <c:cat>
            <c:strRef>
              <c:f>Лист1!$A$2:$A$4</c:f>
              <c:strCache>
                <c:ptCount val="3"/>
                <c:pt idx="0">
                  <c:v xml:space="preserve">код 113</c:v>
                </c:pt>
                <c:pt idx="1">
                  <c:v xml:space="preserve">код 118</c:v>
                </c:pt>
                <c:pt idx="2">
                  <c:v xml:space="preserve">Прочие коды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8.200000000000001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</c:ser>
        <c:dLbls>
          <c:showBubbleSize val="0"/>
          <c:showCatName val="0"/>
          <c:showLeaderLines val="1"/>
          <c:showLegendKey val="0"/>
          <c:showPercent val="0"/>
          <c:showSerName val="0"/>
          <c:showVal val="0"/>
        </c:dLbls>
        <c:firstSliceAng val="0"/>
      </c:pieChart>
      <c:spPr bwMode="auto">
        <a:prstGeom prst="rect">
          <a:avLst/>
        </a:prstGeom>
        <a:noFill/>
        <a:ln>
          <a:noFill/>
        </a:ln>
        <a:effectLst/>
      </c:spPr>
    </c:plotArea>
    <c:legend>
      <c:legendPos val="b"/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>
              <a:solidFill>
                <a:schemeClr val="tx1">
                  <a:lumMod val="65000"/>
                  <a:lumOff val="35000"/>
                </a:schemeClr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2082800" y="2694040"/>
      <a:ext cx="8026400" cy="4163960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27971"/>
          <c:y val="0.043134"/>
          <c:w val="0.958990"/>
          <c:h val="0.8716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 xml:space="preserve">Количество выявленных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</c:dLbls>
          <c:cat>
            <c:numRef>
              <c:f>Лист1!$A$2:$A$12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5.3</c:v>
                </c:pt>
                <c:pt idx="1">
                  <c:v>2.6</c:v>
                </c:pt>
                <c:pt idx="2">
                  <c:v>4.3</c:v>
                </c:pt>
                <c:pt idx="3">
                  <c:v>4.5</c:v>
                </c:pt>
                <c:pt idx="4">
                  <c:v>6.9</c:v>
                </c:pt>
                <c:pt idx="5">
                  <c:v>2.3</c:v>
                </c:pt>
                <c:pt idx="6">
                  <c:v>3.4</c:v>
                </c:pt>
                <c:pt idx="7">
                  <c:v>4.4</c:v>
                </c:pt>
                <c:pt idx="8">
                  <c:v>4.6</c:v>
                </c:pt>
                <c:pt idx="9">
                  <c:v>4.9</c:v>
                </c:pt>
                <c:pt idx="10">
                  <c:v>5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219"/>
        <c:axId val="2145614136"/>
        <c:axId val="2146313576"/>
      </c:barChart>
      <c:catAx>
        <c:axId val="2145614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46313576"/>
        <c:crosses val="autoZero"/>
        <c:auto val="1"/>
        <c:lblAlgn val="ctr"/>
        <c:lblOffset val="100"/>
        <c:noMultiLvlLbl val="0"/>
      </c:catAx>
      <c:valAx>
        <c:axId val="2146313576"/>
        <c:scaling>
          <c:orientation val="minMax"/>
        </c:scaling>
        <c:delete val="0"/>
        <c:axPos val="l"/>
        <c:maj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45614136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  <a:effectLst/>
      </c:spPr>
    </c:plotArea>
    <c:plotVisOnly val="1"/>
    <c:dispBlanksAs val="gap"/>
    <c:showDLblsOverMax val="0"/>
  </c:chart>
  <c:spPr bwMode="auto">
    <a:xfrm>
      <a:off x="617220" y="1690688"/>
      <a:ext cx="10957558" cy="5032374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Лист1!$B$1</c:f>
              <c:strCache>
                <c:ptCount val="1"/>
                <c:pt idx="0">
                  <c:v xml:space="preserve">Всего выявлено</c:v>
                </c:pt>
              </c:strCache>
            </c:strRef>
          </c:tx>
          <c:spPr bwMode="auto"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beve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</c:dLbls>
          <c:cat>
            <c:numRef>
              <c:f>Лист1!$A$2:$A$12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2000</c:v>
                </c:pt>
                <c:pt idx="1">
                  <c:v>2100</c:v>
                </c:pt>
                <c:pt idx="2">
                  <c:v>2350</c:v>
                </c:pt>
                <c:pt idx="3">
                  <c:v>2250</c:v>
                </c:pt>
                <c:pt idx="4">
                  <c:v>2400</c:v>
                </c:pt>
                <c:pt idx="5">
                  <c:v>2600</c:v>
                </c:pt>
                <c:pt idx="6">
                  <c:v>2100</c:v>
                </c:pt>
                <c:pt idx="7">
                  <c:v>2200</c:v>
                </c:pt>
                <c:pt idx="8">
                  <c:v>2300</c:v>
                </c:pt>
                <c:pt idx="9">
                  <c:v>2100</c:v>
                </c:pt>
                <c:pt idx="10">
                  <c:v>2340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219"/>
        <c:axId val="2138184840"/>
        <c:axId val="2138181416"/>
      </c:barChart>
      <c:lineChart>
        <c:grouping val="standard"/>
        <c:varyColors val="0"/>
        <c:ser>
          <c:idx val="0"/>
          <c:order val="0"/>
          <c:tx>
            <c:strRef>
              <c:f>Лист1!$C$1</c:f>
              <c:strCache>
                <c:ptCount val="1"/>
                <c:pt idx="0">
                  <c:v xml:space="preserve">% пациентов с ВИЧ-инфекцией, имеющих уровень CD4 более 350 кл/мкл</c:v>
                </c:pt>
              </c:strCache>
            </c:strRef>
          </c:tx>
          <c:spPr bwMode="auto">
            <a:prstGeom prst="rect">
              <a:avLst/>
            </a:prstGeom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 bwMode="auto"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9525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200" b="0" i="0" u="none" strike="noStrike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</c:dLbls>
          <c:cat>
            <c:numRef>
              <c:f>Лист1!$A$2:$A$12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Лист1!$C$2:$C$12</c:f>
              <c:numCache>
                <c:formatCode>0.00%</c:formatCode>
                <c:ptCount val="11"/>
                <c:pt idx="0">
                  <c:v>0.05</c:v>
                </c:pt>
                <c:pt idx="1">
                  <c:v>0.05714285714285714</c:v>
                </c:pt>
                <c:pt idx="2">
                  <c:v>0.04893617021276596</c:v>
                </c:pt>
                <c:pt idx="3">
                  <c:v>0.05333333333333334</c:v>
                </c:pt>
                <c:pt idx="4">
                  <c:v>0.04583333333333333</c:v>
                </c:pt>
                <c:pt idx="5">
                  <c:v>0.038461538461538464</c:v>
                </c:pt>
                <c:pt idx="6">
                  <c:v>0.04285714285714286</c:v>
                </c:pt>
                <c:pt idx="7">
                  <c:v>0.045454545454545456</c:v>
                </c:pt>
                <c:pt idx="8">
                  <c:v>0.05</c:v>
                </c:pt>
                <c:pt idx="9">
                  <c:v>0.05</c:v>
                </c:pt>
                <c:pt idx="10">
                  <c:v>0.04</c:v>
                </c:pt>
              </c:numCache>
            </c:numRef>
          </c:val>
          <c:smooth val="0"/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marker val="1"/>
        <c:smooth val="0"/>
        <c:axId val="2138191960"/>
        <c:axId val="2138188616"/>
      </c:lineChart>
      <c:valAx>
        <c:axId val="21381814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38184840"/>
        <c:crosses val="autoZero"/>
        <c:crossBetween val="between"/>
      </c:valAx>
      <c:catAx>
        <c:axId val="2138184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38181416"/>
        <c:crosses val="autoZero"/>
        <c:auto val="1"/>
        <c:lblAlgn val="ctr"/>
        <c:lblOffset val="100"/>
        <c:noMultiLvlLbl val="0"/>
      </c:catAx>
      <c:valAx>
        <c:axId val="2138188616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38191960"/>
        <c:crosses val="max"/>
        <c:crossBetween val="between"/>
      </c:valAx>
      <c:catAx>
        <c:axId val="21381919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138188616"/>
        <c:crosses val="autoZero"/>
        <c:auto val="1"/>
        <c:lblAlgn val="ctr"/>
        <c:lblOffset val="100"/>
        <c:noMultiLvlLbl val="0"/>
      </c:catAx>
      <c:spPr bwMode="auto">
        <a:prstGeom prst="rect">
          <a:avLst/>
        </a:prstGeom>
        <a:noFill/>
        <a:ln>
          <a:noFill/>
        </a:ln>
        <a:effectLst/>
      </c:spPr>
    </c:plotArea>
    <c:legend>
      <c:legendPos val="b"/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>
              <a:solidFill>
                <a:schemeClr val="tx1">
                  <a:lumMod val="65000"/>
                  <a:lumOff val="35000"/>
                </a:schemeClr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838200" y="2264066"/>
      <a:ext cx="10515599" cy="4351337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50" b="0" i="0" u="none" strike="noStrike" spc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+mn-ea"/>
                <a:cs typeface="Times New Roman"/>
              </a:defRPr>
            </a:pPr>
            <a:r>
              <a:rPr lang="ru-RU"/>
              <a:t>Половозрастная структура прикрепленных лиц:</a:t>
            </a:r>
            <a:endParaRPr/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50" b="0" i="0" u="none" strike="noStrike" spc="0">
              <a:solidFill>
                <a:schemeClr val="tx1">
                  <a:lumMod val="65000"/>
                  <a:lumOff val="35000"/>
                </a:schemeClr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Мужчины</c:v>
                </c:pt>
              </c:strCache>
            </c:strRef>
          </c:tx>
          <c:spPr bwMode="auto">
            <a:prstGeom prst="rect">
              <a:avLst/>
            </a:prstGeom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Лист1!$A$2:$A$10</c:f>
              <c:strCache>
                <c:ptCount val="9"/>
                <c:pt idx="0">
                  <c:v xml:space="preserve">0-14 лет</c:v>
                </c:pt>
                <c:pt idx="1">
                  <c:v xml:space="preserve">15-19 лет</c:v>
                </c:pt>
                <c:pt idx="2">
                  <c:v xml:space="preserve">20-24 года</c:v>
                </c:pt>
                <c:pt idx="3">
                  <c:v xml:space="preserve">25-29 лет</c:v>
                </c:pt>
                <c:pt idx="4">
                  <c:v xml:space="preserve">30-34 года</c:v>
                </c:pt>
                <c:pt idx="5">
                  <c:v xml:space="preserve">35-39 лет</c:v>
                </c:pt>
                <c:pt idx="6">
                  <c:v xml:space="preserve">40-44 года</c:v>
                </c:pt>
                <c:pt idx="7">
                  <c:v xml:space="preserve">45-49 лет</c:v>
                </c:pt>
                <c:pt idx="8">
                  <c:v xml:space="preserve">Старше 50 лет</c:v>
                </c:pt>
              </c:strCache>
            </c:strRef>
          </c:cat>
          <c:val>
            <c:numRef>
              <c:f>Лист1!$B$2:$B$10</c:f>
              <c:numCache>
                <c:formatCode>0;[Red]0</c:formatCode>
                <c:ptCount val="9"/>
                <c:pt idx="0">
                  <c:v>-171006</c:v>
                </c:pt>
                <c:pt idx="1">
                  <c:v>-219068</c:v>
                </c:pt>
                <c:pt idx="2">
                  <c:v>-290190</c:v>
                </c:pt>
                <c:pt idx="3">
                  <c:v>-400116</c:v>
                </c:pt>
                <c:pt idx="4">
                  <c:v>-431936</c:v>
                </c:pt>
                <c:pt idx="5">
                  <c:v>-373021</c:v>
                </c:pt>
                <c:pt idx="6">
                  <c:v>-347500</c:v>
                </c:pt>
                <c:pt idx="7">
                  <c:v>-368910</c:v>
                </c:pt>
                <c:pt idx="8">
                  <c:v>-397500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Женщины</c:v>
                </c:pt>
              </c:strCache>
            </c:strRef>
          </c:tx>
          <c:spPr bwMode="auto"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Лист1!$A$2:$A$10</c:f>
              <c:strCache>
                <c:ptCount val="9"/>
                <c:pt idx="0">
                  <c:v xml:space="preserve">0-14 лет</c:v>
                </c:pt>
                <c:pt idx="1">
                  <c:v xml:space="preserve">15-19 лет</c:v>
                </c:pt>
                <c:pt idx="2">
                  <c:v xml:space="preserve">20-24 года</c:v>
                </c:pt>
                <c:pt idx="3">
                  <c:v xml:space="preserve">25-29 лет</c:v>
                </c:pt>
                <c:pt idx="4">
                  <c:v xml:space="preserve">30-34 года</c:v>
                </c:pt>
                <c:pt idx="5">
                  <c:v xml:space="preserve">35-39 лет</c:v>
                </c:pt>
                <c:pt idx="6">
                  <c:v xml:space="preserve">40-44 года</c:v>
                </c:pt>
                <c:pt idx="7">
                  <c:v xml:space="preserve">45-49 лет</c:v>
                </c:pt>
                <c:pt idx="8">
                  <c:v xml:space="preserve">Старше 50 лет</c:v>
                </c:pt>
              </c:strCache>
            </c:strRef>
          </c:cat>
          <c:val>
            <c:numRef>
              <c:f>Лист1!$C$2:$C$10</c:f>
              <c:numCache>
                <c:formatCode>0;[Red]0</c:formatCode>
                <c:ptCount val="9"/>
                <c:pt idx="0">
                  <c:v>172256</c:v>
                </c:pt>
                <c:pt idx="1">
                  <c:v>240292</c:v>
                </c:pt>
                <c:pt idx="2">
                  <c:v>285443</c:v>
                </c:pt>
                <c:pt idx="3">
                  <c:v>357382</c:v>
                </c:pt>
                <c:pt idx="4">
                  <c:v>395288</c:v>
                </c:pt>
                <c:pt idx="5">
                  <c:v>336178</c:v>
                </c:pt>
                <c:pt idx="6">
                  <c:v>323467</c:v>
                </c:pt>
                <c:pt idx="7">
                  <c:v>355648</c:v>
                </c:pt>
                <c:pt idx="8">
                  <c:v>363467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overlap val="100"/>
        <c:axId val="2131231288"/>
        <c:axId val="2131234760"/>
      </c:barChart>
      <c:catAx>
        <c:axId val="2131231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31234760"/>
        <c:crosses val="autoZero"/>
        <c:auto val="1"/>
        <c:lblAlgn val="ctr"/>
        <c:lblOffset val="100"/>
        <c:noMultiLvlLbl val="0"/>
      </c:catAx>
      <c:valAx>
        <c:axId val="2131234760"/>
        <c:scaling>
          <c:orientation val="minMax"/>
        </c:scaling>
        <c:delete val="0"/>
        <c:axPos val="b"/>
        <c:maj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;[Red]0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31231288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  <a:effectLst/>
      </c:spPr>
    </c:plotArea>
    <c:legend>
      <c:legendPos val="b"/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>
              <a:solidFill>
                <a:schemeClr val="tx1">
                  <a:lumMod val="65000"/>
                  <a:lumOff val="35000"/>
                </a:schemeClr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6096000" y="1484782"/>
      <a:ext cx="5257798" cy="5373215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>
          <a:latin typeface="Times New Roman"/>
          <a:cs typeface="Times New Roman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 xml:space="preserve">Заболеваемость населения (на 100 тыс.населения)</c:v>
                </c:pt>
              </c:strCache>
            </c:strRef>
          </c:tx>
          <c:spPr bwMode="auto"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</c:dLbls>
          <c:cat>
            <c:numRef>
              <c:f>Лист1!$A$2:$A$12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100</c:v>
                </c:pt>
                <c:pt idx="1">
                  <c:v>120</c:v>
                </c:pt>
                <c:pt idx="2">
                  <c:v>115</c:v>
                </c:pt>
                <c:pt idx="3">
                  <c:v>120</c:v>
                </c:pt>
                <c:pt idx="4">
                  <c:v>110</c:v>
                </c:pt>
                <c:pt idx="5">
                  <c:v>100</c:v>
                </c:pt>
                <c:pt idx="6">
                  <c:v>90</c:v>
                </c:pt>
                <c:pt idx="7">
                  <c:v>100</c:v>
                </c:pt>
                <c:pt idx="8">
                  <c:v>115</c:v>
                </c:pt>
                <c:pt idx="9">
                  <c:v>105</c:v>
                </c:pt>
                <c:pt idx="10">
                  <c:v>100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219"/>
        <c:axId val="2142552632"/>
        <c:axId val="2142549016"/>
      </c:barChart>
      <c:catAx>
        <c:axId val="2142552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42549016"/>
        <c:crosses val="autoZero"/>
        <c:auto val="1"/>
        <c:lblAlgn val="ctr"/>
        <c:lblOffset val="100"/>
        <c:noMultiLvlLbl val="0"/>
      </c:catAx>
      <c:valAx>
        <c:axId val="2142549016"/>
        <c:scaling>
          <c:orientation val="minMax"/>
        </c:scaling>
        <c:delete val="0"/>
        <c:axPos val="l"/>
        <c:maj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42552632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  <a:effectLst/>
      </c:spPr>
    </c:plotArea>
    <c:plotVisOnly val="1"/>
    <c:dispBlanksAs val="gap"/>
    <c:showDLblsOverMax val="0"/>
  </c:chart>
  <c:spPr bwMode="auto">
    <a:xfrm>
      <a:off x="771197" y="1789470"/>
      <a:ext cx="10649605" cy="4758812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50" b="0" i="0" u="none" strike="noStrike" spc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Выявляемость</a:t>
            </a:r>
            <a:endParaRPr/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50" b="0" i="0" u="none" strike="noStrike" spc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firstSliceAng val="0"/>
      </c:pieChart>
      <c:spPr bwMode="auto">
        <a:prstGeom prst="rect">
          <a:avLst/>
        </a:prstGeom>
        <a:noFill/>
        <a:ln>
          <a:noFill/>
        </a:ln>
        <a:effectLst/>
      </c:spPr>
    </c:plotArea>
    <c:legend>
      <c:legendPos val="b"/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838200" y="1825625"/>
      <a:ext cx="10515600" cy="4351338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 xml:space="preserve">Количество выявленных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</c:dLbls>
          <c:cat>
            <c:numRef>
              <c:f>Лист1!$A$2:$A$12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5.3</c:v>
                </c:pt>
                <c:pt idx="1">
                  <c:v>2.6</c:v>
                </c:pt>
                <c:pt idx="2">
                  <c:v>4.3</c:v>
                </c:pt>
                <c:pt idx="3">
                  <c:v>4.5</c:v>
                </c:pt>
                <c:pt idx="4">
                  <c:v>6.9</c:v>
                </c:pt>
                <c:pt idx="5">
                  <c:v>2.3</c:v>
                </c:pt>
                <c:pt idx="6">
                  <c:v>3.4</c:v>
                </c:pt>
                <c:pt idx="7">
                  <c:v>4.4</c:v>
                </c:pt>
                <c:pt idx="8">
                  <c:v>4.6</c:v>
                </c:pt>
                <c:pt idx="9">
                  <c:v>4.9</c:v>
                </c:pt>
                <c:pt idx="10">
                  <c:v>5.5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219"/>
        <c:axId val="2142479768"/>
        <c:axId val="2142476152"/>
      </c:barChart>
      <c:catAx>
        <c:axId val="2142479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42476152"/>
        <c:crosses val="autoZero"/>
        <c:auto val="1"/>
        <c:lblAlgn val="ctr"/>
        <c:lblOffset val="100"/>
        <c:noMultiLvlLbl val="0"/>
      </c:catAx>
      <c:valAx>
        <c:axId val="2142476152"/>
        <c:scaling>
          <c:orientation val="minMax"/>
        </c:scaling>
        <c:delete val="0"/>
        <c:axPos val="l"/>
        <c:maj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42479768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  <a:effectLst/>
      </c:spPr>
    </c:plotArea>
    <c:plotVisOnly val="1"/>
    <c:dispBlanksAs val="gap"/>
    <c:showDLblsOverMax val="0"/>
  </c:chart>
  <c:spPr bwMode="auto">
    <a:xfrm>
      <a:off x="838200" y="1825624"/>
      <a:ext cx="10515599" cy="4771118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Половой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0.000000"/>
                  <c:y val="0.011134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miter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</c:dLbls>
          <c:cat>
            <c:numRef>
              <c:f>Лист1!$A$2:$A$12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Лист1!$B$2:$B$12</c:f>
              <c:numCache>
                <c:formatCode>0%</c:formatCode>
                <c:ptCount val="11"/>
                <c:pt idx="0">
                  <c:v>0.05</c:v>
                </c:pt>
                <c:pt idx="1">
                  <c:v>0.06</c:v>
                </c:pt>
                <c:pt idx="2">
                  <c:v>0.08</c:v>
                </c:pt>
                <c:pt idx="3">
                  <c:v>0.1</c:v>
                </c:pt>
                <c:pt idx="4">
                  <c:v>0.15</c:v>
                </c:pt>
                <c:pt idx="5">
                  <c:v>0.12</c:v>
                </c:pt>
                <c:pt idx="6">
                  <c:v>0.14</c:v>
                </c:pt>
                <c:pt idx="7">
                  <c:v>0.03</c:v>
                </c:pt>
                <c:pt idx="8">
                  <c:v>0.15</c:v>
                </c:pt>
                <c:pt idx="9">
                  <c:v>0.2</c:v>
                </c:pt>
                <c:pt idx="10">
                  <c:v>0.12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Наркотический</c:v>
                </c:pt>
              </c:strCache>
            </c:strRef>
          </c:tx>
          <c:spPr bwMode="auto">
            <a:prstGeom prst="rect">
              <a:avLst/>
            </a:prstGeom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003578"/>
                  <c:y val="-0.005567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1"/>
              <c:layout>
                <c:manualLayout>
                  <c:x val="0.004770"/>
                  <c:y val="0.00000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2"/>
              <c:layout>
                <c:manualLayout>
                  <c:x val="0.004770"/>
                  <c:y val="0.002784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3"/>
              <c:layout>
                <c:manualLayout>
                  <c:x val="0.001193"/>
                  <c:y val="0.00000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4"/>
              <c:layout>
                <c:manualLayout>
                  <c:x val="0.003578"/>
                  <c:y val="0.00000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5"/>
              <c:layout>
                <c:manualLayout>
                  <c:x val="0.003578"/>
                  <c:y val="0.005567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6"/>
              <c:layout>
                <c:manualLayout>
                  <c:x val="0.002385"/>
                  <c:y val="0.002784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8"/>
              <c:layout>
                <c:manualLayout>
                  <c:x val="0.002385"/>
                  <c:y val="0.00000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9"/>
              <c:layout>
                <c:manualLayout>
                  <c:x val="0.003578"/>
                  <c:y val="0.00000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10"/>
              <c:layout>
                <c:manualLayout>
                  <c:x val="0.002385"/>
                  <c:y val="0.00000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</c:dLbls>
          <c:cat>
            <c:numRef>
              <c:f>Лист1!$A$2:$A$12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Лист1!$C$2:$C$12</c:f>
              <c:numCache>
                <c:formatCode>0%</c:formatCode>
                <c:ptCount val="11"/>
                <c:pt idx="0">
                  <c:v>0.03</c:v>
                </c:pt>
                <c:pt idx="1">
                  <c:v>0.04</c:v>
                </c:pt>
                <c:pt idx="2">
                  <c:v>0.03</c:v>
                </c:pt>
                <c:pt idx="3">
                  <c:v>0.05</c:v>
                </c:pt>
                <c:pt idx="4">
                  <c:v>0.16</c:v>
                </c:pt>
                <c:pt idx="5">
                  <c:v>0.03</c:v>
                </c:pt>
                <c:pt idx="6">
                  <c:v>0.02</c:v>
                </c:pt>
                <c:pt idx="7">
                  <c:v>0.08</c:v>
                </c:pt>
                <c:pt idx="8">
                  <c:v>0.02</c:v>
                </c:pt>
                <c:pt idx="9">
                  <c:v>0.03</c:v>
                </c:pt>
                <c:pt idx="10">
                  <c:v>0.04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Вертикальный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003578"/>
                  <c:y val="0.00000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1"/>
              <c:layout>
                <c:manualLayout>
                  <c:x val="0.003578"/>
                  <c:y val="0.005567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2"/>
              <c:layout>
                <c:manualLayout>
                  <c:x val="0.002385"/>
                  <c:y val="0.008351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4"/>
              <c:layout>
                <c:manualLayout>
                  <c:x val="0.002385"/>
                  <c:y val="-0.006959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7"/>
              <c:layout>
                <c:manualLayout>
                  <c:x val="0.001193"/>
                  <c:y val="0.00000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</c:dLbls>
          <c:cat>
            <c:numRef>
              <c:f>Лист1!$A$2:$A$12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Лист1!$D$2:$D$12</c:f>
              <c:numCache>
                <c:formatCode>0%</c:formatCode>
                <c:ptCount val="11"/>
                <c:pt idx="0">
                  <c:v>0.02</c:v>
                </c:pt>
                <c:pt idx="1">
                  <c:v>0.03</c:v>
                </c:pt>
                <c:pt idx="2">
                  <c:v>0.02</c:v>
                </c:pt>
                <c:pt idx="3">
                  <c:v>0.07</c:v>
                </c:pt>
                <c:pt idx="4">
                  <c:v>0.03</c:v>
                </c:pt>
                <c:pt idx="5">
                  <c:v>0.04</c:v>
                </c:pt>
                <c:pt idx="6">
                  <c:v>0.03</c:v>
                </c:pt>
                <c:pt idx="7">
                  <c:v>0.04</c:v>
                </c:pt>
                <c:pt idx="8">
                  <c:v>0.04</c:v>
                </c:pt>
                <c:pt idx="9">
                  <c:v>0.02</c:v>
                </c:pt>
                <c:pt idx="10">
                  <c:v>0.08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Прочие</c:v>
                </c:pt>
              </c:strCache>
            </c:strRef>
          </c:tx>
          <c:spPr bwMode="auto">
            <a:prstGeom prst="rect">
              <a:avLst/>
            </a:prstGeom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.002385"/>
                  <c:y val="0.005567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2"/>
              <c:layout>
                <c:manualLayout>
                  <c:x val="0.003578"/>
                  <c:y val="0.002784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3"/>
              <c:layout>
                <c:manualLayout>
                  <c:x val="0.003578"/>
                  <c:y val="-0.002784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4"/>
              <c:layout>
                <c:manualLayout>
                  <c:x val="0.004770"/>
                  <c:y val="0.002784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5"/>
              <c:layout>
                <c:manualLayout>
                  <c:x val="0.002385"/>
                  <c:y val="0.005567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8"/>
              <c:layout>
                <c:manualLayout>
                  <c:x val="0.002385"/>
                  <c:y val="0.00000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10"/>
              <c:layout>
                <c:manualLayout>
                  <c:x val="0.008348"/>
                  <c:y val="0.00000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</c:dLbls>
          <c:cat>
            <c:numRef>
              <c:f>Лист1!$A$2:$A$12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Лист1!$E$2:$E$12</c:f>
              <c:numCache>
                <c:formatCode>0%</c:formatCode>
                <c:ptCount val="11"/>
                <c:pt idx="0">
                  <c:v>0.04</c:v>
                </c:pt>
                <c:pt idx="1">
                  <c:v>0.02</c:v>
                </c:pt>
                <c:pt idx="2">
                  <c:v>0.01</c:v>
                </c:pt>
                <c:pt idx="3">
                  <c:v>0.03</c:v>
                </c:pt>
                <c:pt idx="4">
                  <c:v>0.04</c:v>
                </c:pt>
                <c:pt idx="5">
                  <c:v>0.03</c:v>
                </c:pt>
                <c:pt idx="6">
                  <c:v>0.05</c:v>
                </c:pt>
                <c:pt idx="7">
                  <c:v>0.06</c:v>
                </c:pt>
                <c:pt idx="8">
                  <c:v>0.02</c:v>
                </c:pt>
                <c:pt idx="9">
                  <c:v>0.1</c:v>
                </c:pt>
                <c:pt idx="10">
                  <c:v>0.02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219"/>
        <c:axId val="2142349288"/>
        <c:axId val="2142345384"/>
      </c:barChart>
      <c:catAx>
        <c:axId val="2142349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42345384"/>
        <c:crosses val="autoZero"/>
        <c:auto val="1"/>
        <c:lblAlgn val="ctr"/>
        <c:lblOffset val="100"/>
        <c:noMultiLvlLbl val="0"/>
      </c:catAx>
      <c:valAx>
        <c:axId val="2142345384"/>
        <c:scaling>
          <c:orientation val="minMax"/>
        </c:scaling>
        <c:delete val="0"/>
        <c:axPos val="l"/>
        <c:maj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42349288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  <a:effectLst/>
      </c:spPr>
    </c:plotArea>
    <c:legend>
      <c:legendPos val="b"/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>
              <a:solidFill>
                <a:schemeClr val="tx1">
                  <a:lumMod val="65000"/>
                  <a:lumOff val="35000"/>
                </a:schemeClr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771197" y="1975944"/>
      <a:ext cx="10649605" cy="4562506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 xml:space="preserve">Смертность среди ВИЧ-инфицированных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</c:dLbls>
          <c:cat>
            <c:numRef>
              <c:f>Лист1!$A$2:$A$12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2</c:v>
                </c:pt>
                <c:pt idx="10">
                  <c:v>5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219"/>
        <c:axId val="2142287400"/>
        <c:axId val="2142290856"/>
      </c:barChart>
      <c:lineChart>
        <c:grouping val="standar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 xml:space="preserve">% умерших от СПИДа</c:v>
                </c:pt>
              </c:strCache>
            </c:strRef>
          </c:tx>
          <c:spPr bwMode="auto">
            <a:prstGeom prst="rect">
              <a:avLst/>
            </a:prstGeom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</c:dLbls>
          <c:cat>
            <c:numRef>
              <c:f>Лист1!$A$2:$A$12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Лист1!$C$2:$C$12</c:f>
              <c:numCache>
                <c:formatCode>0%</c:formatCode>
                <c:ptCount val="11"/>
                <c:pt idx="0">
                  <c:v>0.24</c:v>
                </c:pt>
                <c:pt idx="1">
                  <c:v>0.44</c:v>
                </c:pt>
                <c:pt idx="2">
                  <c:v>0.18</c:v>
                </c:pt>
                <c:pt idx="3">
                  <c:v>0.28</c:v>
                </c:pt>
                <c:pt idx="4">
                  <c:v>0.3</c:v>
                </c:pt>
                <c:pt idx="5">
                  <c:v>0.5</c:v>
                </c:pt>
                <c:pt idx="6">
                  <c:v>0.4</c:v>
                </c:pt>
                <c:pt idx="7">
                  <c:v>0.6</c:v>
                </c:pt>
                <c:pt idx="8">
                  <c:v>0.5</c:v>
                </c:pt>
                <c:pt idx="9">
                  <c:v>0.3</c:v>
                </c:pt>
                <c:pt idx="10">
                  <c:v>0.6</c:v>
                </c:pt>
              </c:numCache>
            </c:numRef>
          </c:val>
          <c:smooth val="0"/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marker val="1"/>
        <c:smooth val="0"/>
        <c:axId val="2142294568"/>
        <c:axId val="2142298440"/>
      </c:lineChart>
      <c:valAx>
        <c:axId val="2142298440"/>
        <c:scaling>
          <c:orientation val="minMax"/>
        </c:scaling>
        <c:delete val="0"/>
        <c:axPos val="r"/>
        <c:maj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42294568"/>
        <c:crosses val="max"/>
        <c:crossBetween val="between"/>
      </c:valAx>
      <c:catAx>
        <c:axId val="2142294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42298440"/>
        <c:crosses val="autoZero"/>
        <c:auto val="1"/>
        <c:lblAlgn val="ctr"/>
        <c:lblOffset val="100"/>
        <c:noMultiLvlLbl val="0"/>
      </c:catAx>
      <c:valAx>
        <c:axId val="21422908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42287400"/>
        <c:crosses val="autoZero"/>
        <c:crossBetween val="between"/>
      </c:valAx>
      <c:catAx>
        <c:axId val="214228740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142290856"/>
        <c:crosses val="autoZero"/>
        <c:auto val="1"/>
        <c:lblAlgn val="ctr"/>
        <c:lblOffset val="100"/>
        <c:noMultiLvlLbl val="0"/>
      </c:catAx>
      <c:spPr bwMode="auto">
        <a:prstGeom prst="rect">
          <a:avLst/>
        </a:prstGeom>
        <a:noFill/>
        <a:ln>
          <a:noFill/>
        </a:ln>
        <a:effectLst/>
      </c:spPr>
    </c:plotArea>
    <c:legend>
      <c:legendPos val="b"/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>
              <a:solidFill>
                <a:schemeClr val="tx1">
                  <a:lumMod val="65000"/>
                  <a:lumOff val="35000"/>
                </a:schemeClr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789858" y="2346960"/>
      <a:ext cx="10612283" cy="4389119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33466"/>
          <c:y val="0.020808"/>
          <c:w val="0.933074"/>
          <c:h val="0.8004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 xml:space="preserve">Смертность от ВИЧ-инфекции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4.3</c:v>
                </c:pt>
                <c:pt idx="1">
                  <c:v>2.5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219"/>
        <c:axId val="2129863080"/>
        <c:axId val="2130102168"/>
      </c:barChart>
      <c:lineChart>
        <c:grouping val="standar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 xml:space="preserve">% умерших от СПИДа</c:v>
                </c:pt>
              </c:strCache>
            </c:strRef>
          </c:tx>
          <c:spPr bwMode="auto">
            <a:prstGeom prst="rect">
              <a:avLst/>
            </a:prstGeom>
            <a:ln w="28575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0.088164"/>
                  <c:y val="0.062626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beve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Лист1!$C$2:$C$3</c:f>
              <c:numCache>
                <c:formatCode>0%</c:formatCode>
                <c:ptCount val="2"/>
                <c:pt idx="0">
                  <c:v>0.024</c:v>
                </c:pt>
                <c:pt idx="1">
                  <c:v>0.04</c:v>
                </c:pt>
              </c:numCache>
            </c:numRef>
          </c:val>
          <c:smooth val="0"/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marker val="1"/>
        <c:smooth val="0"/>
        <c:axId val="2130609448"/>
        <c:axId val="2130615000"/>
      </c:lineChart>
      <c:valAx>
        <c:axId val="2130615000"/>
        <c:scaling>
          <c:orientation val="minMax"/>
        </c:scaling>
        <c:delete val="0"/>
        <c:axPos val="r"/>
        <c:maj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30609448"/>
        <c:crosses val="max"/>
        <c:crossBetween val="between"/>
      </c:valAx>
      <c:catAx>
        <c:axId val="2130609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30615000"/>
        <c:crosses val="autoZero"/>
        <c:auto val="1"/>
        <c:lblAlgn val="ctr"/>
        <c:lblOffset val="100"/>
        <c:noMultiLvlLbl val="0"/>
      </c:catAx>
      <c:valAx>
        <c:axId val="2130102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29863080"/>
        <c:crosses val="autoZero"/>
        <c:crossBetween val="between"/>
      </c:valAx>
      <c:catAx>
        <c:axId val="21298630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130102168"/>
        <c:crosses val="autoZero"/>
        <c:auto val="1"/>
        <c:lblAlgn val="ctr"/>
        <c:lblOffset val="100"/>
        <c:noMultiLvlLbl val="0"/>
      </c:catAx>
      <c:spPr bwMode="auto">
        <a:prstGeom prst="rect">
          <a:avLst/>
        </a:prstGeom>
        <a:noFill/>
        <a:ln>
          <a:noFill/>
        </a:ln>
        <a:effectLst/>
      </c:spPr>
    </c:plotArea>
    <c:legend>
      <c:legendPos val="b"/>
      <c:layout/>
      <c:overlay val="0"/>
      <c:spPr bwMode="auto">
        <a:prstGeom prst="rect">
          <a:avLst/>
        </a:prstGeom>
        <a:noFill/>
        <a:ln>
          <a:noFill/>
          <a:beve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>
              <a:solidFill>
                <a:schemeClr val="tx1">
                  <a:lumMod val="65000"/>
                  <a:lumOff val="35000"/>
                </a:schemeClr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838200" y="2659954"/>
      <a:ext cx="10515600" cy="4055805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90-90-90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cat>
            <c:numRef>
              <c:f>Лист1!$A$2:$A$4</c:f>
              <c:numCache>
                <c:formatCode>0</c:formatCod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90</c:v>
                </c:pt>
                <c:pt idx="1">
                  <c:v>90</c:v>
                </c:pt>
                <c:pt idx="2">
                  <c:v>90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 xml:space="preserve">Показатели каскада</c:v>
                </c:pt>
              </c:strCache>
            </c:strRef>
          </c:tx>
          <c:spPr bwMode="auto">
            <a:prstGeom prst="rect">
              <a:avLst/>
            </a:prstGeom>
            <a:solidFill>
              <a:srgbClr val="C00000"/>
            </a:solidFill>
            <a:ln>
              <a:noFill/>
            </a:ln>
            <a:effectLst/>
          </c:spPr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lang="ru-RU" sz="1200" b="0" i="0" u="none" strike="noStrike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</c:dLbls>
          <c:cat>
            <c:numRef>
              <c:f>Лист1!$A$2:$A$4</c:f>
              <c:numCache>
                <c:formatCode>0</c:formatCod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60</c:v>
                </c:pt>
                <c:pt idx="1">
                  <c:v>50</c:v>
                </c:pt>
                <c:pt idx="2">
                  <c:v>80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axId val="2130466040"/>
        <c:axId val="2129955640"/>
      </c:areaChart>
      <c:catAx>
        <c:axId val="2130466040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Arial"/>
                <a:cs typeface="Arial"/>
              </a:defRPr>
            </a:pPr>
            <a:endParaRPr lang="ru-RU"/>
          </a:p>
        </c:txPr>
        <c:crossAx val="2129955640"/>
        <c:crosses val="autoZero"/>
        <c:auto val="1"/>
        <c:lblAlgn val="ctr"/>
        <c:lblOffset val="100"/>
        <c:noMultiLvlLbl val="0"/>
      </c:catAx>
      <c:valAx>
        <c:axId val="2129955640"/>
        <c:scaling>
          <c:orientation val="minMax"/>
        </c:scaling>
        <c:delete val="0"/>
        <c:axPos val="l"/>
        <c:maj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Arial"/>
                <a:cs typeface="Arial"/>
              </a:defRPr>
            </a:pPr>
            <a:endParaRPr lang="ru-RU"/>
          </a:p>
        </c:txPr>
        <c:crossAx val="2130466040"/>
        <c:crosses val="autoZero"/>
        <c:crossBetween val="midCat"/>
      </c:valAx>
      <c:spPr bwMode="auto">
        <a:prstGeom prst="rect">
          <a:avLst/>
        </a:prstGeom>
        <a:noFill/>
        <a:ln>
          <a:noFill/>
        </a:ln>
        <a:effectLst/>
      </c:spPr>
    </c:plotArea>
    <c:legend>
      <c:legendPos val="b"/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ru-RU" sz="1200" b="0" i="0" u="none" strike="noStrike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 bwMode="auto">
    <a:xfrm>
      <a:off x="2586182" y="2639813"/>
      <a:ext cx="7019636" cy="4078624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5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5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 bwMode="auto">
      <a:prstGeom prst="rect">
        <a:avLst/>
      </a:prstGeom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5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2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/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5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5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 bwMode="auto">
      <a:prstGeom prst="rect">
        <a:avLst/>
      </a:prstGeom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5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2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/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5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 bwMode="auto">
      <a:prstGeom prst="rect">
        <a:avLst/>
      </a:prstGeom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5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2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/>
</cs:chartStyle>
</file>

<file path=ppt/charts/style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5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5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 bwMode="auto">
      <a:prstGeom prst="rect">
        <a:avLst/>
      </a:prstGeom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5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2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/>
</cs:chartStyle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26046E3-CA13-4E1E-B608-7FEA81E886C0}" type="datetimeFigureOut">
              <a:rPr lang="ru-RU"/>
              <a:t/>
            </a:fld>
            <a:endParaRPr lang="ru-RU"/>
          </a:p>
        </p:txBody>
      </p:sp>
      <p:sp>
        <p:nvSpPr>
          <p:cNvPr id="4" name="Образ слайда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60AF128-A8E1-4FE8-9FE4-D7FE0D8FF0ED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200" b="0" i="0" u="none" strike="noStrike">
                <a:solidFill>
                  <a:schemeClr val="tx1"/>
                </a:solidFill>
                <a:latin typeface="Calibri"/>
                <a:ea typeface="Arial"/>
                <a:cs typeface="Arial"/>
              </a:rPr>
              <a:t>Столбик мужчин вписывать со знаком "-"</a:t>
            </a:r>
            <a:r>
              <a:rPr lang="ru-RU"/>
              <a:t> </a:t>
            </a:r>
            <a:r>
              <a:rPr lang="ru-RU" sz="1200" b="0" i="0" u="none" strike="noStrike">
                <a:solidFill>
                  <a:schemeClr val="tx1"/>
                </a:solidFill>
                <a:latin typeface="Calibri"/>
                <a:ea typeface="Arial"/>
                <a:cs typeface="Arial"/>
              </a:rPr>
              <a:t>Например: не 5400, а -5400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60AF128-A8E1-4FE8-9FE4-D7FE0D8FF0ED}" type="slidenum">
              <a:rPr lang="ru-RU"/>
              <a:t/>
            </a:fld>
            <a:endParaRPr lang="ru-RU"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0" i="0" u="none" strike="noStrike">
                <a:solidFill>
                  <a:schemeClr val="tx1"/>
                </a:solidFill>
                <a:latin typeface="Calibri"/>
                <a:ea typeface="Arial"/>
                <a:cs typeface="Arial"/>
              </a:rPr>
              <a:t>Столбик мужчин вписывать со знаком "-"</a:t>
            </a:r>
            <a:r>
              <a:rPr lang="ru-RU"/>
              <a:t> </a:t>
            </a:r>
            <a:r>
              <a:rPr lang="ru-RU" sz="1200" b="0" i="0" u="none" strike="noStrike">
                <a:solidFill>
                  <a:schemeClr val="tx1"/>
                </a:solidFill>
                <a:latin typeface="Calibri"/>
                <a:ea typeface="Arial"/>
                <a:cs typeface="Arial"/>
              </a:rPr>
              <a:t>Например: не 5400, а -5400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60AF128-A8E1-4FE8-9FE4-D7FE0D8FF0ED}" type="slidenum">
              <a:rPr lang="ru-RU"/>
              <a:t/>
            </a:fld>
            <a:endParaRPr lang="ru-RU"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 /><Relationship Id="rId3" Type="http://schemas.openxmlformats.org/officeDocument/2006/relationships/image" Target="../media/image1.jpg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 /><Relationship Id="rId3" Type="http://schemas.openxmlformats.org/officeDocument/2006/relationships/chart" Target="../charts/chart5.xml" /><Relationship Id="rId4" Type="http://schemas.openxmlformats.org/officeDocument/2006/relationships/image" Target="../media/image1.jpg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6.xml" /><Relationship Id="rId3" Type="http://schemas.openxmlformats.org/officeDocument/2006/relationships/image" Target="../media/image1.jpg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7.xml" /><Relationship Id="rId3" Type="http://schemas.openxmlformats.org/officeDocument/2006/relationships/image" Target="../media/image1.jpg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8.xml" /><Relationship Id="rId3" Type="http://schemas.openxmlformats.org/officeDocument/2006/relationships/image" Target="../media/image1.jpg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9.xml" /><Relationship Id="rId3" Type="http://schemas.openxmlformats.org/officeDocument/2006/relationships/image" Target="../media/image1.jpg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g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g"/></Relationships>
</file>

<file path=ppt/slides/_rels/slide3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
</file>

<file path=ppt/slides/_rels/slide3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g"/></Relationships>
</file>

<file path=ppt/slides/_rels/slide3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0.xml" /><Relationship Id="rId3" Type="http://schemas.openxmlformats.org/officeDocument/2006/relationships/image" Target="../media/image1.jpg"/></Relationships>
</file>

<file path=ppt/slides/_rels/slide3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1.xml" /><Relationship Id="rId3" Type="http://schemas.openxmlformats.org/officeDocument/2006/relationships/image" Target="../media/image1.jpg"/></Relationships>
</file>

<file path=ppt/slides/_rels/slide3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2.xml" /><Relationship Id="rId3" Type="http://schemas.openxmlformats.org/officeDocument/2006/relationships/image" Target="../media/image1.jpg"/></Relationships>
</file>

<file path=ppt/slides/_rels/slide3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3.xml" /><Relationship Id="rId3" Type="http://schemas.openxmlformats.org/officeDocument/2006/relationships/image" Target="../media/image1.jpg"/></Relationships>
</file>

<file path=ppt/slides/_rels/slide3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1.xml" /><Relationship Id="rId4" Type="http://schemas.openxmlformats.org/officeDocument/2006/relationships/image" Target="../media/image1.jp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chart" Target="../charts/chart2.xml" 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179754" y="1674275"/>
            <a:ext cx="9554877" cy="4400109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compatLnSpc="0">
            <a:normAutofit fontScale="90000"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Заявка на участие </a:t>
            </a:r>
            <a:br>
              <a:rPr lang="ru-RU">
                <a:latin typeface="Times New Roman"/>
                <a:cs typeface="Times New Roman"/>
              </a:rPr>
            </a:br>
            <a:r>
              <a:rPr lang="ru-RU">
                <a:latin typeface="Times New Roman"/>
                <a:cs typeface="Times New Roman"/>
              </a:rPr>
              <a:t>во Всероссийском конкурсе «Лучший СПИД-центр 2025»</a:t>
            </a:r>
            <a:br>
              <a:rPr lang="ru-RU">
                <a:latin typeface="Times New Roman"/>
                <a:cs typeface="Times New Roman"/>
              </a:rPr>
            </a:br>
            <a:br>
              <a:rPr lang="en-US">
                <a:latin typeface="Times New Roman"/>
                <a:cs typeface="Times New Roman"/>
              </a:rPr>
            </a:br>
            <a:br>
              <a:rPr lang="ru-RU" sz="3400">
                <a:latin typeface="Times New Roman"/>
                <a:cs typeface="Times New Roman"/>
              </a:rPr>
            </a:br>
            <a:r>
              <a:rPr lang="ru-RU" sz="3400">
                <a:solidFill>
                  <a:srgbClr val="C00000"/>
                </a:solidFill>
                <a:latin typeface="Times New Roman"/>
                <a:cs typeface="Times New Roman"/>
              </a:rPr>
              <a:t>Номинация: «Лучший СПИД-центр 2025»</a:t>
            </a:r>
            <a:br>
              <a:rPr lang="ru-RU" sz="3400">
                <a:latin typeface="Times New Roman"/>
                <a:cs typeface="Times New Roman"/>
              </a:rPr>
            </a:br>
            <a:endParaRPr sz="3400">
              <a:latin typeface="Times New Roman"/>
              <a:cs typeface="Times New Roman"/>
            </a:endParaRPr>
          </a:p>
        </p:txBody>
      </p:sp>
      <p:sp>
        <p:nvSpPr>
          <p:cNvPr id="6" name="Заголовок 1"/>
          <p:cNvSpPr txBox="1"/>
          <p:nvPr/>
        </p:nvSpPr>
        <p:spPr bwMode="auto">
          <a:xfrm>
            <a:off x="1161720" y="3657633"/>
            <a:ext cx="9618577" cy="2387600"/>
          </a:xfrm>
          <a:prstGeom prst="rect">
            <a:avLst/>
          </a:prstGeom>
        </p:spPr>
        <p:txBody>
          <a:bodyPr vertOverflow="overflow" horzOverflow="overflow" vert="horz" wrap="square" lIns="91440" tIns="45720" rIns="91440" bIns="45720" numCol="1" spcCol="0" rtlCol="0" fromWordArt="0" anchor="b" anchorCtr="0" forceAA="0" compatLnSpc="0">
            <a:normAutofit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893578449" name=" 893578448"/>
          <p:cNvSpPr/>
          <p:nvPr/>
        </p:nvSpPr>
        <p:spPr bwMode="auto">
          <a:xfrm>
            <a:off x="5968559" y="3291840"/>
            <a:ext cx="254916" cy="365795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compatLnSpc="1">
            <a:prstTxWarp prst="textNoShape"/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363424094" name=" 1363424093"/>
          <p:cNvSpPr/>
          <p:nvPr/>
        </p:nvSpPr>
        <p:spPr bwMode="auto">
          <a:xfrm>
            <a:off x="15245787" y="3397610"/>
            <a:ext cx="89096" cy="365795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compatLnSpc="1">
            <a:prstTxWarp prst="textNoShape"/>
            <a:spAutoFit/>
          </a:bodyPr>
          <a:lstStyle/>
          <a:p>
            <a:pPr>
              <a:defRPr/>
            </a:pPr>
            <a:endParaRPr/>
          </a:p>
        </p:txBody>
      </p:sp>
      <p:pic>
        <p:nvPicPr>
          <p:cNvPr id="1835144906" name="Рисунок 183514490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8762876" y="105769"/>
            <a:ext cx="2226064" cy="1674532"/>
          </a:xfrm>
          <a:prstGeom prst="rect">
            <a:avLst/>
          </a:prstGeom>
        </p:spPr>
      </p:pic>
      <p:sp>
        <p:nvSpPr>
          <p:cNvPr id="1154981344" name=" 1154981343"/>
          <p:cNvSpPr/>
          <p:nvPr/>
        </p:nvSpPr>
        <p:spPr bwMode="auto">
          <a:xfrm>
            <a:off x="-6261013" y="3397609"/>
            <a:ext cx="58195" cy="365795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compatLnSpc="1">
            <a:prstTxWarp prst="textNoShape"/>
            <a:spAutoFit/>
          </a:bodyPr>
          <a:lstStyle/>
          <a:p>
            <a:pPr>
              <a:defRPr/>
            </a:pPr>
            <a:endParaRPr/>
          </a:p>
        </p:txBody>
      </p:sp>
      <p:pic>
        <p:nvPicPr>
          <p:cNvPr id="1324241983" name="Рисунок 1324241982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584153" y="105769"/>
            <a:ext cx="3619512" cy="111118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 bwMode="auto">
          <a:xfrm>
            <a:off x="838200" y="2542689"/>
            <a:ext cx="10515600" cy="1772622"/>
          </a:xfrm>
        </p:spPr>
        <p:txBody>
          <a:bodyPr/>
          <a:lstStyle/>
          <a:p>
            <a:pPr algn="ctr">
              <a:defRPr/>
            </a:pPr>
            <a:r>
              <a:rPr lang="ru-RU">
                <a:latin typeface="Times New Roman"/>
                <a:cs typeface="Times New Roman"/>
              </a:rPr>
              <a:t>Динамика эпидемиологических показателей по региону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641567882" name="Рисунок 64156788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Заболеваемость населения ВИЧ-инфекцией  </a:t>
            </a:r>
            <a:br>
              <a:rPr lang="ru-RU" sz="3600">
                <a:latin typeface="Times New Roman"/>
                <a:cs typeface="Times New Roman"/>
              </a:rPr>
            </a:br>
            <a:r>
              <a:rPr lang="ru-RU" sz="3600">
                <a:latin typeface="Times New Roman"/>
                <a:cs typeface="Times New Roman"/>
              </a:rPr>
              <a:t>(на 100 тыс. населения) за период 20</a:t>
            </a:r>
            <a:r>
              <a:rPr lang="en-US" sz="3600">
                <a:latin typeface="Times New Roman"/>
                <a:cs typeface="Times New Roman"/>
              </a:rPr>
              <a:t>1</a:t>
            </a:r>
            <a:r>
              <a:rPr lang="ru-RU" sz="3600">
                <a:latin typeface="Times New Roman"/>
                <a:cs typeface="Times New Roman"/>
              </a:rPr>
              <a:t>4–20</a:t>
            </a:r>
            <a:r>
              <a:rPr lang="en-US" sz="3600">
                <a:latin typeface="Times New Roman"/>
                <a:cs typeface="Times New Roman"/>
              </a:rPr>
              <a:t>2</a:t>
            </a:r>
            <a:r>
              <a:rPr lang="ru-RU" sz="3600">
                <a:latin typeface="Times New Roman"/>
                <a:cs typeface="Times New Roman"/>
              </a:rPr>
              <a:t>4 гг.</a:t>
            </a:r>
            <a:endParaRPr>
              <a:latin typeface="Times New Roman"/>
              <a:cs typeface="Times New Roman"/>
            </a:endParaRPr>
          </a:p>
        </p:txBody>
      </p:sp>
      <p:graphicFrame>
        <p:nvGraphicFramePr>
          <p:cNvPr id="1891623170" name="Диаграмма 1891623169"/>
          <p:cNvGraphicFramePr>
            <a:graphicFrameLocks xmlns:a="http://schemas.openxmlformats.org/drawingml/2006/main"/>
          </p:cNvGraphicFramePr>
          <p:nvPr/>
        </p:nvGraphicFramePr>
        <p:xfrm>
          <a:off x="771197" y="1789470"/>
          <a:ext cx="10649605" cy="4758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19981830" name="Рисунок 719981829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365124"/>
            <a:ext cx="9745049" cy="1325562"/>
          </a:xfrm>
        </p:spPr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 fontScale="95000"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Выявляемость ВИЧ-инфекции </a:t>
            </a:r>
            <a:br>
              <a:rPr lang="ru-RU" sz="3600">
                <a:latin typeface="Times New Roman"/>
                <a:cs typeface="Times New Roman"/>
              </a:rPr>
            </a:br>
            <a:r>
              <a:rPr lang="ru-RU" sz="3600">
                <a:latin typeface="Times New Roman"/>
                <a:cs typeface="Times New Roman"/>
              </a:rPr>
              <a:t>(на 1000 обследованных) за период 20</a:t>
            </a:r>
            <a:r>
              <a:rPr lang="en-US" sz="3600">
                <a:latin typeface="Times New Roman"/>
                <a:cs typeface="Times New Roman"/>
              </a:rPr>
              <a:t>1</a:t>
            </a:r>
            <a:r>
              <a:rPr lang="ru-RU" sz="3600">
                <a:latin typeface="Times New Roman"/>
                <a:cs typeface="Times New Roman"/>
              </a:rPr>
              <a:t>4–20</a:t>
            </a:r>
            <a:r>
              <a:rPr lang="en-US" sz="3600">
                <a:latin typeface="Times New Roman"/>
                <a:cs typeface="Times New Roman"/>
              </a:rPr>
              <a:t>2</a:t>
            </a:r>
            <a:r>
              <a:rPr lang="ru-RU" sz="3600">
                <a:latin typeface="Times New Roman"/>
                <a:cs typeface="Times New Roman"/>
              </a:rPr>
              <a:t>4 гг.</a:t>
            </a:r>
            <a:endParaRPr>
              <a:latin typeface="Times New Roman"/>
              <a:cs typeface="Times New Roman"/>
            </a:endParaRPr>
          </a:p>
        </p:txBody>
      </p:sp>
      <p:graphicFrame>
        <p:nvGraphicFramePr>
          <p:cNvPr id="6" name="Объект 5"/>
          <p:cNvGraphicFramePr>
            <a:graphicFrameLocks xmlns:a="http://schemas.openxmlformats.org/drawingml/2006/main"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44229234" name="Диаграмма 1344229233"/>
          <p:cNvGraphicFramePr>
            <a:graphicFrameLocks xmlns:a="http://schemas.openxmlformats.org/drawingml/2006/main"/>
          </p:cNvGraphicFramePr>
          <p:nvPr/>
        </p:nvGraphicFramePr>
        <p:xfrm>
          <a:off x="838200" y="1825624"/>
          <a:ext cx="10515599" cy="477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270294509" name="Рисунок 1270294508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Структура путей передачи ВИЧ-инфекции </a:t>
            </a:r>
            <a:br>
              <a:rPr lang="ru-RU" sz="3600">
                <a:latin typeface="Times New Roman"/>
                <a:cs typeface="Times New Roman"/>
              </a:rPr>
            </a:br>
            <a:r>
              <a:rPr lang="ru-RU" sz="3600">
                <a:latin typeface="Times New Roman"/>
                <a:cs typeface="Times New Roman"/>
              </a:rPr>
              <a:t>(в % по годам) за период 20</a:t>
            </a:r>
            <a:r>
              <a:rPr lang="en-US" sz="3600">
                <a:latin typeface="Times New Roman"/>
                <a:cs typeface="Times New Roman"/>
              </a:rPr>
              <a:t>1</a:t>
            </a:r>
            <a:r>
              <a:rPr lang="ru-RU" sz="3600">
                <a:latin typeface="Times New Roman"/>
                <a:cs typeface="Times New Roman"/>
              </a:rPr>
              <a:t>4–20</a:t>
            </a:r>
            <a:r>
              <a:rPr lang="en-US" sz="3600">
                <a:latin typeface="Times New Roman"/>
                <a:cs typeface="Times New Roman"/>
              </a:rPr>
              <a:t>2</a:t>
            </a:r>
            <a:r>
              <a:rPr lang="ru-RU" sz="3600">
                <a:latin typeface="Times New Roman"/>
                <a:cs typeface="Times New Roman"/>
              </a:rPr>
              <a:t>4 гг.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 bwMode="auto">
          <a:xfrm>
            <a:off x="718991" y="1563542"/>
            <a:ext cx="10925613" cy="4351338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ru-RU" sz="20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Можно добавить пути передачи. Данные пути передачи приведены для примера</a:t>
            </a:r>
            <a:endParaRPr lang="ru-RU" sz="2000">
              <a:latin typeface="Times New Roman"/>
              <a:cs typeface="Times New Roman"/>
            </a:endParaRPr>
          </a:p>
        </p:txBody>
      </p:sp>
      <p:graphicFrame>
        <p:nvGraphicFramePr>
          <p:cNvPr id="1553212152" name="Диаграмма 1553212151"/>
          <p:cNvGraphicFramePr>
            <a:graphicFrameLocks xmlns:a="http://schemas.openxmlformats.org/drawingml/2006/main"/>
          </p:cNvGraphicFramePr>
          <p:nvPr/>
        </p:nvGraphicFramePr>
        <p:xfrm>
          <a:off x="771197" y="1975944"/>
          <a:ext cx="10649605" cy="4562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5570828" name="Рисунок 105570827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365124"/>
            <a:ext cx="8649675" cy="13255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Смертность населения от ВИЧ-инфекции (на 100 тыс. населения)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538288"/>
            <a:ext cx="10515600" cy="4351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включая долю умерших от СПИДа (в % от числа летальных случаев среди ВИЧ-инфицированных) за период 20</a:t>
            </a:r>
            <a:r>
              <a:rPr lang="en-US" sz="2400">
                <a:latin typeface="Times New Roman"/>
                <a:cs typeface="Times New Roman"/>
              </a:rPr>
              <a:t>1</a:t>
            </a:r>
            <a:r>
              <a:rPr lang="ru-RU" sz="2400">
                <a:latin typeface="Times New Roman"/>
                <a:cs typeface="Times New Roman"/>
              </a:rPr>
              <a:t>4–20</a:t>
            </a:r>
            <a:r>
              <a:rPr lang="en-US" sz="2400">
                <a:latin typeface="Times New Roman"/>
                <a:cs typeface="Times New Roman"/>
              </a:rPr>
              <a:t>2</a:t>
            </a:r>
            <a:r>
              <a:rPr lang="ru-RU" sz="2400">
                <a:latin typeface="Times New Roman"/>
                <a:cs typeface="Times New Roman"/>
              </a:rPr>
              <a:t>4 гг.</a:t>
            </a:r>
            <a:endParaRPr lang="en-US" sz="2400">
              <a:latin typeface="Times New Roman"/>
              <a:cs typeface="Times New Roman"/>
            </a:endParaRPr>
          </a:p>
        </p:txBody>
      </p:sp>
      <p:graphicFrame>
        <p:nvGraphicFramePr>
          <p:cNvPr id="477247009" name="Диаграмма 477247008"/>
          <p:cNvGraphicFramePr>
            <a:graphicFrameLocks xmlns:a="http://schemas.openxmlformats.org/drawingml/2006/main"/>
          </p:cNvGraphicFramePr>
          <p:nvPr/>
        </p:nvGraphicFramePr>
        <p:xfrm>
          <a:off x="789858" y="2346960"/>
          <a:ext cx="10612283" cy="4389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05214900" name="Рисунок 805214899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385821"/>
            <a:ext cx="8573474" cy="13255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Смертность населения от ВИЧ-инфекции (на 100 тыс. населения)</a:t>
            </a:r>
            <a:endParaRPr>
              <a:latin typeface="Times New Roman"/>
              <a:cs typeface="Times New Roman"/>
            </a:endParaRPr>
          </a:p>
        </p:txBody>
      </p:sp>
      <p:graphicFrame>
        <p:nvGraphicFramePr>
          <p:cNvPr id="6" name="Объект 5"/>
          <p:cNvGraphicFramePr>
            <a:graphicFrameLocks xmlns:a="http://schemas.openxmlformats.org/drawingml/2006/main" noGrp="1"/>
          </p:cNvGraphicFramePr>
          <p:nvPr>
            <p:ph idx="1"/>
          </p:nvPr>
        </p:nvGraphicFramePr>
        <p:xfrm>
          <a:off x="838200" y="2659954"/>
          <a:ext cx="10515600" cy="4055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бъект 2"/>
          <p:cNvSpPr txBox="1"/>
          <p:nvPr/>
        </p:nvSpPr>
        <p:spPr bwMode="auto">
          <a:xfrm>
            <a:off x="838200" y="1538664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включая долю умерших от СПИДа (в % от числа летальных случаев среди ВИЧ-инфицированных) за 9 месяцев 2025 г. в сравнении с аналогичным периодом 20</a:t>
            </a:r>
            <a:r>
              <a:rPr lang="en-US" sz="2400">
                <a:latin typeface="Times New Roman"/>
                <a:cs typeface="Times New Roman"/>
              </a:rPr>
              <a:t>2</a:t>
            </a:r>
            <a:r>
              <a:rPr lang="ru-RU" sz="2400">
                <a:latin typeface="Times New Roman"/>
                <a:cs typeface="Times New Roman"/>
              </a:rPr>
              <a:t>4 г.</a:t>
            </a:r>
            <a:endParaRPr/>
          </a:p>
        </p:txBody>
      </p:sp>
      <p:pic>
        <p:nvPicPr>
          <p:cNvPr id="1061050110" name="Рисунок 1061050109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365124"/>
            <a:ext cx="9383099" cy="13255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Достигнутые показатели каскада оказания медицинской помощи больным </a:t>
            </a:r>
            <a:br>
              <a:rPr lang="ru-RU" sz="3600">
                <a:latin typeface="Times New Roman"/>
                <a:cs typeface="Times New Roman"/>
              </a:rPr>
            </a:br>
            <a:r>
              <a:rPr lang="ru-RU" sz="3600">
                <a:latin typeface="Times New Roman"/>
                <a:cs typeface="Times New Roman"/>
              </a:rPr>
              <a:t>ВИЧ-инфекцией «90-90-90» (в %)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2055813"/>
            <a:ext cx="10515600" cy="4351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 b="1">
                <a:latin typeface="Times New Roman"/>
                <a:cs typeface="Times New Roman"/>
              </a:rPr>
              <a:t>Каскад 90-90-90 в регионе составил:</a:t>
            </a:r>
            <a:endParaRPr>
              <a:latin typeface="Times New Roman"/>
              <a:cs typeface="Times New Roman"/>
            </a:endParaRPr>
          </a:p>
        </p:txBody>
      </p:sp>
      <p:graphicFrame>
        <p:nvGraphicFramePr>
          <p:cNvPr id="6" name="Диаграмма 5"/>
          <p:cNvGraphicFramePr>
            <a:graphicFrameLocks xmlns:a="http://schemas.openxmlformats.org/drawingml/2006/main"/>
          </p:cNvGraphicFramePr>
          <p:nvPr/>
        </p:nvGraphicFramePr>
        <p:xfrm>
          <a:off x="2586182" y="2639813"/>
          <a:ext cx="7019636" cy="4078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97169260" name="Рисунок 197169259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 bwMode="auto">
          <a:xfrm>
            <a:off x="630555" y="2002631"/>
            <a:ext cx="10930890" cy="285273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>
                <a:latin typeface="Times New Roman"/>
                <a:cs typeface="Times New Roman"/>
              </a:rPr>
              <a:t>Характеристика межведомственного взаимодействия в рамках борьбы с ВИЧ-инфекцией на уровне региона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170745016" name="Рисунок 17074501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Перечень задействованных организаций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 bwMode="auto">
          <a:xfrm>
            <a:off x="838198" y="1825625"/>
            <a:ext cx="10591801" cy="172503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Организации, которые подключаются к борьбе с ВИЧ-инфекцией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 bwMode="auto">
          <a:xfrm>
            <a:off x="838200" y="5011161"/>
            <a:ext cx="11455400" cy="125903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Кто осуществляет руководство по вопросам борьбы с ВИЧ-инфекцией, если несколько — перечислить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5" name="Заголовок 1"/>
          <p:cNvSpPr txBox="1"/>
          <p:nvPr/>
        </p:nvSpPr>
        <p:spPr bwMode="auto">
          <a:xfrm>
            <a:off x="838200" y="368559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200">
                <a:latin typeface="Times New Roman"/>
                <a:cs typeface="Times New Roman"/>
              </a:rPr>
              <a:t>Орган, консолидирующий работу задействованных организаций по вопросу ВИЧ-инфекции в регионе</a:t>
            </a:r>
            <a:endParaRPr/>
          </a:p>
        </p:txBody>
      </p:sp>
      <p:pic>
        <p:nvPicPr>
          <p:cNvPr id="1741818770" name="Рисунок 1741818769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 bwMode="auto">
          <a:xfrm>
            <a:off x="480753" y="1988840"/>
            <a:ext cx="11234994" cy="3910489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5400">
                <a:latin typeface="Times New Roman"/>
                <a:cs typeface="Times New Roman"/>
              </a:rPr>
              <a:t>Организация работы </a:t>
            </a:r>
            <a:br>
              <a:rPr lang="ru-RU" sz="5400">
                <a:latin typeface="Times New Roman"/>
                <a:cs typeface="Times New Roman"/>
              </a:rPr>
            </a:br>
            <a:r>
              <a:rPr lang="ru-RU" sz="5400">
                <a:latin typeface="Times New Roman"/>
                <a:cs typeface="Times New Roman"/>
              </a:rPr>
              <a:t>по информированию населения </a:t>
            </a:r>
            <a:br>
              <a:rPr lang="ru-RU" sz="5400">
                <a:latin typeface="Times New Roman"/>
                <a:cs typeface="Times New Roman"/>
              </a:rPr>
            </a:br>
            <a:r>
              <a:rPr lang="ru-RU" sz="5400">
                <a:latin typeface="Times New Roman"/>
                <a:cs typeface="Times New Roman"/>
              </a:rPr>
              <a:t>о ВИЧ-инфекции в рамках мероприятий по первичной профилактике ВИЧ-инфекции среди населения</a:t>
            </a:r>
            <a:endParaRPr sz="5400">
              <a:latin typeface="Times New Roman"/>
              <a:cs typeface="Times New Roman"/>
            </a:endParaRPr>
          </a:p>
        </p:txBody>
      </p:sp>
      <p:pic>
        <p:nvPicPr>
          <p:cNvPr id="1523532191" name="Рисунок 152353219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Правила заполнения заявки: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1023731" y="1690688"/>
            <a:ext cx="10002416" cy="4824427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Необходимо заполнить </a:t>
            </a:r>
            <a:r>
              <a:rPr lang="ru-RU" b="1" u="sng">
                <a:solidFill>
                  <a:srgbClr val="FF0000"/>
                </a:solidFill>
                <a:latin typeface="Times New Roman"/>
                <a:cs typeface="Times New Roman"/>
              </a:rPr>
              <a:t>ВСЕ</a:t>
            </a:r>
            <a:r>
              <a:rPr lang="ru-RU">
                <a:latin typeface="Times New Roman"/>
                <a:cs typeface="Times New Roman"/>
              </a:rPr>
              <a:t> слайды и поля заявки, серый текст-пояснение нужно удалить.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Там, где не указан год, рассматриваются 2024–2025 гг.</a:t>
            </a:r>
            <a:endParaRPr lang="en-US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Можно добавить 3–5 дополнительных слайдов по заявленной тематике.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Для изменения диаграммы: кликнуть правой кнопкой мыши по диаграмме, выбрать «изменить данные», в таблицу вписать свои данные, закрыть таблицу. Данные обновляются автоматически.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Заявка может быть отправлена организаторами на доработку.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Данная заявка должна быть сохранена и прикреплена в формате </a:t>
            </a:r>
            <a:r>
              <a:rPr lang="en-US">
                <a:latin typeface="Times New Roman"/>
                <a:cs typeface="Times New Roman"/>
              </a:rPr>
              <a:t>Power Point</a:t>
            </a:r>
            <a:r>
              <a:rPr lang="ru-RU">
                <a:latin typeface="Times New Roman"/>
                <a:cs typeface="Times New Roman"/>
              </a:rPr>
              <a:t> на странице конкурса </a:t>
            </a:r>
            <a:r>
              <a:rPr lang="en-US" i="1">
                <a:solidFill>
                  <a:srgbClr val="FF0000"/>
                </a:solidFill>
                <a:latin typeface="Times New Roman"/>
                <a:cs typeface="Times New Roman"/>
              </a:rPr>
              <a:t>o-spide.ru</a:t>
            </a:r>
            <a:r>
              <a:rPr lang="ru-RU" i="1">
                <a:latin typeface="Times New Roman"/>
                <a:cs typeface="Times New Roman"/>
              </a:rPr>
              <a:t>.</a:t>
            </a:r>
            <a:endParaRPr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r>
              <a:rPr lang="ru-RU" i="1">
                <a:solidFill>
                  <a:srgbClr val="FF0000"/>
                </a:solidFill>
                <a:latin typeface="Times New Roman"/>
                <a:cs typeface="Times New Roman"/>
              </a:rPr>
              <a:t>Внимание! </a:t>
            </a:r>
            <a:endParaRPr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r>
              <a:rPr lang="ru-RU" i="1">
                <a:solidFill>
                  <a:srgbClr val="FF0000"/>
                </a:solidFill>
                <a:latin typeface="Times New Roman"/>
                <a:cs typeface="Times New Roman"/>
              </a:rPr>
              <a:t>Обязательно сначала сохраните файл на компьютер, а затем приступайте к редактированию.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588387970" name="Рисунок 588387969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5" cy="92213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 bwMode="auto">
          <a:xfrm>
            <a:off x="887719" y="826192"/>
            <a:ext cx="9602174" cy="1325562"/>
          </a:xfrm>
        </p:spPr>
        <p:txBody>
          <a:bodyPr>
            <a:noAutofit/>
          </a:bodyPr>
          <a:lstStyle/>
          <a:p>
            <a:pPr marL="0" indent="0">
              <a:defRPr/>
            </a:pPr>
            <a:r>
              <a:rPr lang="ru-RU" sz="3600">
                <a:latin typeface="Times New Roman"/>
                <a:cs typeface="Times New Roman"/>
              </a:rPr>
              <a:t>Мероприятия по первичной профилактике ВИЧ-инфекции, проведенные в 2024 году, можно добавить и 2025 год</a:t>
            </a:r>
            <a:br>
              <a:rPr lang="ru-RU" sz="3600">
                <a:latin typeface="Times New Roman"/>
                <a:cs typeface="Times New Roman"/>
              </a:rPr>
            </a:br>
            <a:endParaRPr>
              <a:latin typeface="Times New Roman"/>
              <a:cs typeface="Times New Roman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 bwMode="auto">
          <a:xfrm>
            <a:off x="695400" y="2353467"/>
            <a:ext cx="10515600" cy="401288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Перечислить с кратким описанием и обоснованием практической значимости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1579714352" name="Рисунок 157971435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 bwMode="auto">
          <a:xfrm>
            <a:off x="852009" y="365124"/>
            <a:ext cx="9651693" cy="1325562"/>
          </a:xfrm>
        </p:spPr>
        <p:txBody>
          <a:bodyPr>
            <a:noAutofit/>
          </a:bodyPr>
          <a:lstStyle/>
          <a:p>
            <a:pPr marL="0" indent="0">
              <a:defRPr/>
            </a:pPr>
            <a:r>
              <a:rPr lang="ru-RU" sz="3600">
                <a:latin typeface="Times New Roman"/>
                <a:cs typeface="Times New Roman"/>
              </a:rPr>
              <a:t>Целевая аудитория мероприятий по первичной профилактике ВИЧ-инфекции </a:t>
            </a:r>
            <a:br>
              <a:rPr lang="ru-RU" sz="3600">
                <a:latin typeface="Times New Roman"/>
                <a:cs typeface="Times New Roman"/>
              </a:rPr>
            </a:br>
            <a:r>
              <a:rPr lang="ru-RU" sz="3600">
                <a:latin typeface="Times New Roman"/>
                <a:cs typeface="Times New Roman"/>
              </a:rPr>
              <a:t>и ее вовлеченность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 bwMode="auto">
          <a:xfrm>
            <a:off x="838200" y="2164081"/>
            <a:ext cx="10515600" cy="401288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Кратко описать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1579714352" name="Рисунок 157971435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 bwMode="auto">
          <a:xfrm>
            <a:off x="838200" y="365124"/>
            <a:ext cx="9602174" cy="1325562"/>
          </a:xfrm>
        </p:spPr>
        <p:txBody>
          <a:bodyPr>
            <a:noAutofit/>
          </a:bodyPr>
          <a:lstStyle/>
          <a:p>
            <a:pPr marL="0" indent="0">
              <a:defRPr/>
            </a:pPr>
            <a:r>
              <a:rPr lang="ru-RU" sz="3600">
                <a:latin typeface="Times New Roman"/>
                <a:cs typeface="Times New Roman"/>
              </a:rPr>
              <a:t>Численный и социально-демографический состав населения, охваченного мероприятиями по первичной профилактике ВИЧ-инфекции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 bwMode="auto">
          <a:xfrm>
            <a:off x="838200" y="2164081"/>
            <a:ext cx="10515600" cy="401288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Кратко описать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1579714352" name="Рисунок 157971435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11424" y="365123"/>
            <a:ext cx="10515600" cy="1325563"/>
          </a:xfrm>
        </p:spPr>
        <p:txBody>
          <a:bodyPr>
            <a:normAutofit/>
          </a:bodyPr>
          <a:lstStyle/>
          <a:p>
            <a:pPr marL="0" indent="0">
              <a:defRPr/>
            </a:pPr>
            <a:r>
              <a:rPr lang="ru-RU" sz="3600">
                <a:latin typeface="Times New Roman"/>
                <a:cs typeface="Times New Roman"/>
              </a:rPr>
              <a:t>Инновационные методы работы с целевыми группами населения 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Перечислить методы работы с целевыми аудиториями, привести примеры. Рассматривается 2024 год, можно добавить примеры из 2025 года.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307827077" name="Рисунок 30782707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83432" y="331735"/>
            <a:ext cx="10515600" cy="1325563"/>
          </a:xfrm>
        </p:spPr>
        <p:txBody>
          <a:bodyPr>
            <a:normAutofit fontScale="90000"/>
          </a:bodyPr>
          <a:lstStyle/>
          <a:p>
            <a:pPr marL="0" indent="0">
              <a:defRPr/>
            </a:pPr>
            <a:r>
              <a:rPr lang="ru-RU" sz="3600">
                <a:latin typeface="Times New Roman"/>
                <a:cs typeface="Times New Roman"/>
              </a:rPr>
              <a:t>Медицинские методики и подходы, используемые</a:t>
            </a:r>
            <a:br>
              <a:rPr lang="ru-RU" sz="3600">
                <a:latin typeface="Times New Roman"/>
                <a:cs typeface="Times New Roman"/>
              </a:rPr>
            </a:br>
            <a:r>
              <a:rPr lang="ru-RU" sz="3600">
                <a:latin typeface="Times New Roman"/>
                <a:cs typeface="Times New Roman"/>
              </a:rPr>
              <a:t>в мероприятиях по первичной профилактике </a:t>
            </a:r>
            <a:br>
              <a:rPr lang="ru-RU" sz="3600">
                <a:latin typeface="Times New Roman"/>
                <a:cs typeface="Times New Roman"/>
              </a:rPr>
            </a:br>
            <a:r>
              <a:rPr lang="ru-RU" sz="3600">
                <a:latin typeface="Times New Roman"/>
                <a:cs typeface="Times New Roman"/>
              </a:rPr>
              <a:t>ВИЧ-инфекции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Перечислить методики и подходы, привести примеры. Рассматривается  2024 год, можно добавить примеры из 2025 года.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307827077" name="Рисунок 30782707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31735"/>
            <a:ext cx="10238966" cy="1325563"/>
          </a:xfrm>
        </p:spPr>
        <p:txBody>
          <a:bodyPr>
            <a:normAutofit fontScale="90000"/>
          </a:bodyPr>
          <a:lstStyle/>
          <a:p>
            <a:pPr marL="0" indent="0">
              <a:defRPr/>
            </a:pPr>
            <a:r>
              <a:rPr lang="ru-RU" sz="3600">
                <a:latin typeface="Times New Roman"/>
                <a:cs typeface="Times New Roman"/>
              </a:rPr>
              <a:t>Ресурсы, используемые в мероприятиях по первичной профилактике ВИЧ-инфекции</a:t>
            </a:r>
            <a:br>
              <a:rPr lang="ru-RU" sz="3600">
                <a:latin typeface="Times New Roman"/>
                <a:cs typeface="Times New Roman"/>
              </a:rPr>
            </a:br>
            <a:r>
              <a:rPr lang="ru-RU" sz="3600">
                <a:latin typeface="Times New Roman"/>
                <a:cs typeface="Times New Roman"/>
              </a:rPr>
              <a:t>(финансовые, материальные, кадровые)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892401"/>
            <a:ext cx="10515600" cy="4351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Перечислить 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307827077" name="Рисунок 30782707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31735"/>
            <a:ext cx="10238966" cy="1325563"/>
          </a:xfrm>
        </p:spPr>
        <p:txBody>
          <a:bodyPr>
            <a:normAutofit/>
          </a:bodyPr>
          <a:lstStyle/>
          <a:p>
            <a:pPr marL="0" indent="0">
              <a:defRPr/>
            </a:pPr>
            <a:r>
              <a:rPr lang="ru-RU" sz="3600">
                <a:latin typeface="Times New Roman"/>
                <a:cs typeface="Times New Roman"/>
              </a:rPr>
              <a:t>План по расходованию финансовых средств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>
              <a:latin typeface="Times New Roman"/>
              <a:cs typeface="Times New Roman"/>
            </a:endParaRPr>
          </a:p>
        </p:txBody>
      </p:sp>
      <p:pic>
        <p:nvPicPr>
          <p:cNvPr id="307827077" name="Рисунок 30782707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365124"/>
            <a:ext cx="9602174" cy="1325562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ru-RU" sz="3600">
                <a:latin typeface="Times New Roman"/>
                <a:cs typeface="Times New Roman"/>
              </a:rPr>
              <a:t>Система мониторинга и оценки эффективности проводимых мероприятий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Описать систему мониторинга, каким образом оценивается эффективность проводимых мероприятий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793795925" name="Рисунок 79379592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365124"/>
            <a:ext cx="9602174" cy="1325562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ru-RU" sz="3600">
                <a:latin typeface="Times New Roman"/>
                <a:cs typeface="Times New Roman"/>
              </a:rPr>
              <a:t>Система мониторинга и оценки эффективности проводимых мероприятий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План мониторинга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793795925" name="Рисунок 79379592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4"/>
            <a:ext cx="9602173" cy="13255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Результаты мониторинга проводимых мероприятий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План мониторинга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793795925" name="Рисунок 79379592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 bwMode="auto">
          <a:xfrm>
            <a:off x="838200" y="2458713"/>
            <a:ext cx="10515600" cy="194057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5400">
                <a:latin typeface="Times New Roman"/>
                <a:cs typeface="Times New Roman"/>
              </a:rPr>
              <a:t>Общая информация </a:t>
            </a:r>
            <a:br>
              <a:rPr lang="ru-RU" sz="5400">
                <a:latin typeface="Times New Roman"/>
                <a:cs typeface="Times New Roman"/>
              </a:rPr>
            </a:br>
            <a:r>
              <a:rPr lang="ru-RU" sz="5400">
                <a:latin typeface="Times New Roman"/>
                <a:cs typeface="Times New Roman"/>
              </a:rPr>
              <a:t>о СПИД-центре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2116580405" name="Рисунок 211658040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365124"/>
            <a:ext cx="9602174" cy="1325562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ru-RU" sz="3600">
                <a:latin typeface="Times New Roman"/>
                <a:cs typeface="Times New Roman"/>
              </a:rPr>
              <a:t>Система мониторинга и оценки эффективности проводимых мероприятий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Механизмы доработки и исправления ошибок, выявленных при мониторинге (описать, привести пример)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793795925" name="Рисунок 79379592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 marL="0" indent="0">
              <a:defRPr/>
            </a:pPr>
            <a:r>
              <a:rPr lang="ru-RU" sz="3600">
                <a:latin typeface="Times New Roman"/>
                <a:cs typeface="Times New Roman"/>
              </a:rPr>
              <a:t>Планы по масштабированию мероприятий по первичной профилактике ВИЧ-инфекции  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Перечислить с кратким описанием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307827077" name="Рисунок 30782707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 bwMode="auto">
          <a:xfrm>
            <a:off x="707571" y="2109630"/>
            <a:ext cx="10515600" cy="156801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Уровень информированности населения — 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6" name="Заголовок 1"/>
          <p:cNvSpPr txBox="1"/>
          <p:nvPr/>
        </p:nvSpPr>
        <p:spPr bwMode="auto">
          <a:xfrm>
            <a:off x="738149" y="365124"/>
            <a:ext cx="8646953" cy="1325562"/>
          </a:xfrm>
          <a:prstGeom prst="rect">
            <a:avLst/>
          </a:prstGeom>
        </p:spPr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ru-RU" sz="3600">
                <a:latin typeface="Times New Roman"/>
                <a:cs typeface="Times New Roman"/>
              </a:rPr>
              <a:t>Уровень информированности населения </a:t>
            </a:r>
            <a:endParaRPr/>
          </a:p>
          <a:p>
            <a:pPr algn="just">
              <a:defRPr/>
            </a:pPr>
            <a:r>
              <a:rPr lang="ru-RU" sz="3600">
                <a:latin typeface="Times New Roman"/>
                <a:cs typeface="Times New Roman"/>
              </a:rPr>
              <a:t>о ВИЧ-инфекции (в %)</a:t>
            </a:r>
            <a:endParaRPr/>
          </a:p>
        </p:txBody>
      </p:sp>
      <p:pic>
        <p:nvPicPr>
          <p:cNvPr id="1254829209" name="Рисунок 1254829208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>
          <a:xfrm>
            <a:off x="838200" y="2002631"/>
            <a:ext cx="10515600" cy="2852737"/>
          </a:xfrm>
        </p:spPr>
        <p:txBody>
          <a:bodyPr/>
          <a:lstStyle/>
          <a:p>
            <a:pPr algn="ctr">
              <a:defRPr/>
            </a:pPr>
            <a:r>
              <a:rPr lang="ru-RU">
                <a:latin typeface="Times New Roman"/>
                <a:cs typeface="Times New Roman"/>
              </a:rPr>
              <a:t>Динамика показателей, характеризующих уровень диагностики ВИЧ-инфекции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361421638" name="Рисунок 36142163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 bwMode="auto">
          <a:xfrm>
            <a:off x="838201" y="365124"/>
            <a:ext cx="9794304" cy="1325562"/>
          </a:xfrm>
        </p:spPr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ru-RU" sz="3400">
                <a:latin typeface="Times New Roman"/>
                <a:cs typeface="Times New Roman"/>
              </a:rPr>
              <a:t>Охват населения субъекта тестированием </a:t>
            </a:r>
            <a:br>
              <a:rPr lang="ru-RU" sz="3400">
                <a:latin typeface="Times New Roman"/>
                <a:cs typeface="Times New Roman"/>
              </a:rPr>
            </a:br>
            <a:r>
              <a:rPr lang="ru-RU" sz="3400">
                <a:latin typeface="Times New Roman"/>
                <a:cs typeface="Times New Roman"/>
              </a:rPr>
              <a:t>на ВИЧ-инфекцию за период 20</a:t>
            </a:r>
            <a:r>
              <a:rPr lang="en-US" sz="3400">
                <a:latin typeface="Times New Roman"/>
                <a:cs typeface="Times New Roman"/>
              </a:rPr>
              <a:t>1</a:t>
            </a:r>
            <a:r>
              <a:rPr lang="ru-RU" sz="3400">
                <a:latin typeface="Times New Roman"/>
                <a:cs typeface="Times New Roman"/>
              </a:rPr>
              <a:t>4–20</a:t>
            </a:r>
            <a:r>
              <a:rPr lang="en-US" sz="3400">
                <a:latin typeface="Times New Roman"/>
                <a:cs typeface="Times New Roman"/>
              </a:rPr>
              <a:t>2</a:t>
            </a:r>
            <a:r>
              <a:rPr lang="ru-RU" sz="3400">
                <a:latin typeface="Times New Roman"/>
                <a:cs typeface="Times New Roman"/>
              </a:rPr>
              <a:t>4 гг. (в %)</a:t>
            </a:r>
            <a:endParaRPr sz="3400">
              <a:latin typeface="Times New Roman"/>
              <a:cs typeface="Times New Roman"/>
            </a:endParaRPr>
          </a:p>
        </p:txBody>
      </p:sp>
      <p:graphicFrame>
        <p:nvGraphicFramePr>
          <p:cNvPr id="500426417" name="Диаграмма 500426416"/>
          <p:cNvGraphicFramePr>
            <a:graphicFrameLocks xmlns:a="http://schemas.openxmlformats.org/drawingml/2006/main"/>
          </p:cNvGraphicFramePr>
          <p:nvPr/>
        </p:nvGraphicFramePr>
        <p:xfrm>
          <a:off x="838201" y="1892400"/>
          <a:ext cx="10515597" cy="4865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73863326" name="Рисунок 47386332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11424" y="264269"/>
            <a:ext cx="9459299" cy="13255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400">
                <a:latin typeface="Times New Roman"/>
                <a:cs typeface="Times New Roman"/>
              </a:rPr>
              <a:t>Структура скрининга населения на ВИЧ-инфекцию и его эффективность</a:t>
            </a:r>
            <a:endParaRPr sz="3400"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690688"/>
            <a:ext cx="10515600" cy="4351338"/>
          </a:xfrm>
        </p:spPr>
        <p:txBody>
          <a:bodyPr/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доля лиц, обследованных по клиническим показаниям (код 113) 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доля лиц, обследованных как «Прочие» (код 118)</a:t>
            </a:r>
            <a:endParaRPr>
              <a:latin typeface="Times New Roman"/>
              <a:cs typeface="Times New Roman"/>
            </a:endParaRPr>
          </a:p>
        </p:txBody>
      </p:sp>
      <p:graphicFrame>
        <p:nvGraphicFramePr>
          <p:cNvPr id="10" name="Диаграмма 9"/>
          <p:cNvGraphicFramePr>
            <a:graphicFrameLocks xmlns:a="http://schemas.openxmlformats.org/drawingml/2006/main"/>
          </p:cNvGraphicFramePr>
          <p:nvPr/>
        </p:nvGraphicFramePr>
        <p:xfrm>
          <a:off x="2082800" y="2694040"/>
          <a:ext cx="8026400" cy="4163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769828615" name="Рисунок 176982861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416" y="264269"/>
            <a:ext cx="9525974" cy="1325562"/>
          </a:xfrm>
        </p:spPr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 fontScale="95000"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Выявляемость ВИЧ-инфекции </a:t>
            </a:r>
            <a:br>
              <a:rPr lang="ru-RU" sz="3600">
                <a:latin typeface="Times New Roman"/>
                <a:cs typeface="Times New Roman"/>
              </a:rPr>
            </a:br>
            <a:r>
              <a:rPr lang="ru-RU" sz="3600">
                <a:latin typeface="Times New Roman"/>
                <a:cs typeface="Times New Roman"/>
              </a:rPr>
              <a:t>(на 1000 обследованных) за период 20</a:t>
            </a:r>
            <a:r>
              <a:rPr lang="en-US" sz="3600">
                <a:latin typeface="Times New Roman"/>
                <a:cs typeface="Times New Roman"/>
              </a:rPr>
              <a:t>1</a:t>
            </a:r>
            <a:r>
              <a:rPr lang="ru-RU" sz="3600">
                <a:latin typeface="Times New Roman"/>
                <a:cs typeface="Times New Roman"/>
              </a:rPr>
              <a:t>4–20</a:t>
            </a:r>
            <a:r>
              <a:rPr lang="en-US" sz="3600">
                <a:latin typeface="Times New Roman"/>
                <a:cs typeface="Times New Roman"/>
              </a:rPr>
              <a:t>2</a:t>
            </a:r>
            <a:r>
              <a:rPr lang="ru-RU" sz="3600">
                <a:latin typeface="Times New Roman"/>
                <a:cs typeface="Times New Roman"/>
              </a:rPr>
              <a:t>4 гг.</a:t>
            </a:r>
            <a:endParaRPr>
              <a:latin typeface="Times New Roman"/>
              <a:cs typeface="Times New Roman"/>
            </a:endParaRPr>
          </a:p>
        </p:txBody>
      </p:sp>
      <p:graphicFrame>
        <p:nvGraphicFramePr>
          <p:cNvPr id="240898709" name="Диаграмма 240898708"/>
          <p:cNvGraphicFramePr>
            <a:graphicFrameLocks xmlns:a="http://schemas.openxmlformats.org/drawingml/2006/main"/>
          </p:cNvGraphicFramePr>
          <p:nvPr/>
        </p:nvGraphicFramePr>
        <p:xfrm>
          <a:off x="617220" y="1690688"/>
          <a:ext cx="10957558" cy="5032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9354001" name="Рисунок 49354000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54980" y="255764"/>
            <a:ext cx="9472886" cy="96133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Уровень ранней диагностики ВИЧ-инфекции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695400" y="1340768"/>
            <a:ext cx="10515600" cy="4351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200">
                <a:latin typeface="Times New Roman"/>
                <a:cs typeface="Times New Roman"/>
              </a:rPr>
              <a:t>доля пациентов с ВИЧ-инфекцией, имеющих уровень </a:t>
            </a:r>
            <a:r>
              <a:rPr lang="en-US" sz="2200">
                <a:latin typeface="Times New Roman"/>
                <a:cs typeface="Times New Roman"/>
              </a:rPr>
              <a:t>CD4 </a:t>
            </a:r>
            <a:r>
              <a:rPr lang="ru-RU" sz="2200">
                <a:latin typeface="Times New Roman"/>
                <a:cs typeface="Times New Roman"/>
              </a:rPr>
              <a:t>более 350 </a:t>
            </a:r>
            <a:r>
              <a:rPr lang="ru-RU" sz="2200">
                <a:latin typeface="Times New Roman"/>
                <a:cs typeface="Times New Roman"/>
              </a:rPr>
              <a:t>кл</a:t>
            </a:r>
            <a:r>
              <a:rPr lang="en-US" sz="2200">
                <a:latin typeface="Times New Roman"/>
                <a:cs typeface="Times New Roman"/>
              </a:rPr>
              <a:t>/</a:t>
            </a:r>
            <a:r>
              <a:rPr lang="ru-RU" sz="2200">
                <a:latin typeface="Times New Roman"/>
                <a:cs typeface="Times New Roman"/>
              </a:rPr>
              <a:t>мкл</a:t>
            </a:r>
            <a:r>
              <a:rPr lang="ru-RU" sz="2200">
                <a:latin typeface="Times New Roman"/>
                <a:cs typeface="Times New Roman"/>
              </a:rPr>
              <a:t>, из числа пациентов с выявленной ВИЧ-инфекцией (в % с 20</a:t>
            </a:r>
            <a:r>
              <a:rPr lang="en-US" sz="2200">
                <a:latin typeface="Times New Roman"/>
                <a:cs typeface="Times New Roman"/>
              </a:rPr>
              <a:t>1</a:t>
            </a:r>
            <a:r>
              <a:rPr lang="ru-RU" sz="2200">
                <a:latin typeface="Times New Roman"/>
                <a:cs typeface="Times New Roman"/>
              </a:rPr>
              <a:t>4–20</a:t>
            </a:r>
            <a:r>
              <a:rPr lang="en-US" sz="2200">
                <a:latin typeface="Times New Roman"/>
                <a:cs typeface="Times New Roman"/>
              </a:rPr>
              <a:t>2</a:t>
            </a:r>
            <a:r>
              <a:rPr lang="ru-RU" sz="2200">
                <a:latin typeface="Times New Roman"/>
                <a:cs typeface="Times New Roman"/>
              </a:rPr>
              <a:t>4гг.)</a:t>
            </a:r>
            <a:endParaRPr lang="en-US" sz="2200">
              <a:latin typeface="Times New Roman"/>
              <a:cs typeface="Times New Roman"/>
            </a:endParaRPr>
          </a:p>
        </p:txBody>
      </p:sp>
      <p:graphicFrame>
        <p:nvGraphicFramePr>
          <p:cNvPr id="251370298" name="Диаграмма 251370297"/>
          <p:cNvGraphicFramePr>
            <a:graphicFrameLocks xmlns:a="http://schemas.openxmlformats.org/drawingml/2006/main"/>
          </p:cNvGraphicFramePr>
          <p:nvPr/>
        </p:nvGraphicFramePr>
        <p:xfrm>
          <a:off x="838200" y="2264066"/>
          <a:ext cx="10515599" cy="4351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03538224" name="Рисунок 80353822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214995"/>
            <a:ext cx="10515600" cy="1325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Организация выездных форм работы 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536376"/>
            <a:ext cx="10515600" cy="4351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количество и краткое описание проведенных выездных мероприятий по бесплатному тестированию населения на ВИЧ-инфекцию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281453559" name="Рисунок 281453558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 bwMode="auto">
          <a:xfrm>
            <a:off x="838200" y="2002632"/>
            <a:ext cx="10515600" cy="285273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>
                <a:latin typeface="Times New Roman"/>
                <a:cs typeface="Times New Roman"/>
              </a:rPr>
              <a:t>Проблемы и перспективы улучшения эпидемиологической ситуации по ВИЧ-инфекции </a:t>
            </a:r>
            <a:br>
              <a:rPr lang="ru-RU">
                <a:latin typeface="Times New Roman"/>
                <a:cs typeface="Times New Roman"/>
              </a:rPr>
            </a:br>
            <a:r>
              <a:rPr lang="ru-RU">
                <a:latin typeface="Times New Roman"/>
                <a:cs typeface="Times New Roman"/>
              </a:rPr>
              <a:t>на уровне региона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1813359682" name="Рисунок 181335968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Информация об участнике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Полное наименование организации: 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Адрес местонахождения: 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Адрес официального сайта (при наличии): 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endParaRPr lang="ru-RU" b="1" u="sng">
              <a:latin typeface="Times New Roman"/>
              <a:cs typeface="Times New Roman"/>
            </a:endParaRPr>
          </a:p>
        </p:txBody>
      </p:sp>
      <p:pic>
        <p:nvPicPr>
          <p:cNvPr id="1584967472" name="Рисунок 158496747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 bwMode="auto">
          <a:xfrm>
            <a:off x="838200" y="375244"/>
            <a:ext cx="10515600" cy="1325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Основные проблемы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 bwMode="auto">
          <a:xfrm>
            <a:off x="838200" y="1700808"/>
            <a:ext cx="10515600" cy="4351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Описать существующие проблемы в регионе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1873440605" name="Рисунок 187344060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44114" y="331735"/>
            <a:ext cx="10515600" cy="1325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Возможные пути решения проблем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740099"/>
            <a:ext cx="10515600" cy="4351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Предложить решение существующих проблем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1658948248" name="Рисунок 165894824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 bwMode="auto">
          <a:xfrm>
            <a:off x="1532951" y="2483330"/>
            <a:ext cx="9144000" cy="2387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b="1">
                <a:solidFill>
                  <a:srgbClr val="FF0000"/>
                </a:solidFill>
                <a:latin typeface="Times New Roman"/>
                <a:cs typeface="Times New Roman"/>
              </a:rPr>
              <a:t>Не забудьте прикрепить данную заявку в форму подачи</a:t>
            </a:r>
            <a:r>
              <a:rPr lang="en-US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b="1">
                <a:solidFill>
                  <a:srgbClr val="FF0000"/>
                </a:solidFill>
                <a:latin typeface="Times New Roman"/>
                <a:cs typeface="Times New Roman"/>
              </a:rPr>
              <a:t>на сайте </a:t>
            </a:r>
            <a:r>
              <a:rPr lang="en-US" b="1" u="sng">
                <a:solidFill>
                  <a:srgbClr val="FF0000"/>
                </a:solidFill>
                <a:latin typeface="Times New Roman"/>
                <a:cs typeface="Times New Roman"/>
              </a:rPr>
              <a:t>o-spide.ru</a:t>
            </a:r>
            <a:r>
              <a:rPr lang="ru-RU" b="1">
                <a:solidFill>
                  <a:srgbClr val="FF0000"/>
                </a:solidFill>
                <a:latin typeface="Times New Roman"/>
                <a:cs typeface="Times New Roman"/>
              </a:rPr>
              <a:t>!</a:t>
            </a:r>
            <a:endParaRPr/>
          </a:p>
        </p:txBody>
      </p:sp>
      <p:pic>
        <p:nvPicPr>
          <p:cNvPr id="188178656" name="Рисунок 18817865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Структура организации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Описать структуру организации, чьим подразделением является, кому подчиняется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631265451" name="Рисунок 63126545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Руководство 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Описать основную структуру руководства: глава, заведующие… и т. д.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1291959376" name="Рисунок 129195937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Общая характеристика закрепленного </a:t>
            </a:r>
            <a:br>
              <a:rPr lang="ru-RU" sz="3600">
                <a:latin typeface="Times New Roman"/>
                <a:cs typeface="Times New Roman"/>
              </a:rPr>
            </a:br>
            <a:r>
              <a:rPr lang="ru-RU" sz="3600">
                <a:latin typeface="Times New Roman"/>
                <a:cs typeface="Times New Roman"/>
              </a:rPr>
              <a:t>за СПИД-центром региона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территориальные и исторические особенности (миграционные, наличие на территории учреждений ФСИН  и др.):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Можно разбить данный слайд на несколько</a:t>
            </a: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уровень жизни населения: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Кратко описать: например, состояние доходов, основные сферы получения доходов, выделить интересные факты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1368721467" name="Рисунок 136872146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365124"/>
            <a:ext cx="9697424" cy="13255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Численность и половозрастная структура населения (диаграмма)</a:t>
            </a:r>
            <a:endParaRPr>
              <a:latin typeface="Times New Roman"/>
              <a:cs typeface="Times New Roman"/>
            </a:endParaRPr>
          </a:p>
        </p:txBody>
      </p:sp>
      <p:graphicFrame>
        <p:nvGraphicFramePr>
          <p:cNvPr id="9" name="Объект 8"/>
          <p:cNvGraphicFramePr>
            <a:graphicFrameLocks xmlns:a="http://schemas.openxmlformats.org/drawingml/2006/main" noGrp="1"/>
          </p:cNvGraphicFramePr>
          <p:nvPr>
            <p:ph sz="half" idx="1"/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Объект 9"/>
          <p:cNvSpPr>
            <a:spLocks noGrp="1"/>
          </p:cNvSpPr>
          <p:nvPr>
            <p:ph sz="half" idx="2"/>
          </p:nvPr>
        </p:nvSpPr>
        <p:spPr bwMode="auto"/>
        <p:txBody>
          <a:bodyPr/>
          <a:lstStyle/>
          <a:p>
            <a:pPr>
              <a:defRPr/>
            </a:pPr>
            <a:r>
              <a:rPr lang="ru-RU" b="1">
                <a:latin typeface="Times New Roman"/>
                <a:cs typeface="Times New Roman"/>
              </a:rPr>
              <a:t>Общая численность населения: 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указать число</a:t>
            </a:r>
            <a:endParaRPr lang="ru-RU">
              <a:latin typeface="Times New Roman"/>
              <a:cs typeface="Times New Roman"/>
            </a:endParaRPr>
          </a:p>
        </p:txBody>
      </p:sp>
      <p:pic>
        <p:nvPicPr>
          <p:cNvPr id="2057684940" name="Рисунок 2057684939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097278" cy="1325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600">
                <a:latin typeface="Times New Roman"/>
                <a:cs typeface="Times New Roman"/>
              </a:rPr>
              <a:t>Общая характеристика обслуживаемого контингента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737652" y="1768815"/>
            <a:ext cx="4966461" cy="4351338"/>
          </a:xfrm>
        </p:spPr>
        <p:txBody>
          <a:bodyPr/>
          <a:lstStyle/>
          <a:p>
            <a:pPr>
              <a:defRPr/>
            </a:pPr>
            <a:r>
              <a:rPr lang="ru-RU" b="1">
                <a:latin typeface="Times New Roman"/>
                <a:cs typeface="Times New Roman"/>
              </a:rPr>
              <a:t>численность:</a:t>
            </a:r>
            <a:r>
              <a:rPr lang="ru-RU" b="1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 указать число</a:t>
            </a:r>
            <a:endParaRPr lang="ru-RU" b="1">
              <a:latin typeface="Times New Roman"/>
              <a:cs typeface="Times New Roman"/>
            </a:endParaRPr>
          </a:p>
        </p:txBody>
      </p:sp>
      <p:graphicFrame>
        <p:nvGraphicFramePr>
          <p:cNvPr id="5" name="Объект 8"/>
          <p:cNvGraphicFramePr>
            <a:graphicFrameLocks xmlns:a="http://schemas.openxmlformats.org/drawingml/2006/main"/>
          </p:cNvGraphicFramePr>
          <p:nvPr/>
        </p:nvGraphicFramePr>
        <p:xfrm>
          <a:off x="6096000" y="1484782"/>
          <a:ext cx="5257798" cy="5373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52380762" name="Рисунок 2052380761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0489893" y="365124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42</Slides>
  <Notes>42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</vt:vector>
  </TitlesOfParts>
  <Manager/>
  <Company>HP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Заявка на участие в конкурсе</dc:title>
  <dc:subject/>
  <dc:creator>Александра Суркова</dc:creator>
  <cp:keywords/>
  <dc:description/>
  <dc:identifier/>
  <dc:language/>
  <cp:lastModifiedBy>Татьяна И.</cp:lastModifiedBy>
  <cp:revision>102</cp:revision>
  <dcterms:created xsi:type="dcterms:W3CDTF">2019-09-16T07:19:37Z</dcterms:created>
  <dcterms:modified xsi:type="dcterms:W3CDTF">2025-09-22T12:47:51Z</dcterms:modified>
  <cp:category/>
  <cp:contentStatus/>
  <cp:version/>
</cp:coreProperties>
</file>