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317" r:id="rId8"/>
    <p:sldId id="318" r:id="rId9"/>
    <p:sldId id="319" r:id="rId10"/>
    <p:sldId id="330" r:id="rId11"/>
    <p:sldId id="331" r:id="rId12"/>
    <p:sldId id="279" r:id="rId13"/>
    <p:sldId id="286" r:id="rId14"/>
    <p:sldId id="287" r:id="rId15"/>
    <p:sldId id="332" r:id="rId16"/>
    <p:sldId id="333" r:id="rId17"/>
    <p:sldId id="336" r:id="rId18"/>
    <p:sldId id="329" r:id="rId19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26046E3-CA13-4E1E-B608-7FEA81E886C0}" type="datetimeFigureOut">
              <a:rPr lang="ru-RU"/>
              <a:t>20.10.2023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60AF128-A8E1-4FE8-9FE4-D7FE0D8FF0ED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>20.10.2023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>20.10.2023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>20.10.2023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>20.10.2023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>20.10.2023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>20.10.2023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AC964EF-9BAA-4B79-9A23-30B5B14AF75B}" type="datetimeFigureOut">
              <a:rPr lang="ru-RU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20E85BA-1D5B-48BB-AAFC-0C73E92BD69A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733222" y="1602028"/>
            <a:ext cx="9144000" cy="2387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Заявка на участие во Всероссийском конкурсе «Лучший СПИД-центр»</a:t>
            </a:r>
            <a:endParaRPr/>
          </a:p>
        </p:txBody>
      </p:sp>
      <p:sp>
        <p:nvSpPr>
          <p:cNvPr id="6" name="Заголовок 1"/>
          <p:cNvSpPr txBox="1"/>
          <p:nvPr/>
        </p:nvSpPr>
        <p:spPr bwMode="auto">
          <a:xfrm>
            <a:off x="1519084" y="2323594"/>
            <a:ext cx="9144000" cy="293237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>
              <a:defRPr/>
            </a:pPr>
            <a:endParaRPr lang="ru-RU" sz="3200" dirty="0">
              <a:solidFill>
                <a:srgbClr val="C00000"/>
              </a:solidFill>
            </a:endParaRPr>
          </a:p>
          <a:p>
            <a:pPr>
              <a:defRPr/>
            </a:pPr>
            <a:endParaRPr lang="ru-RU" sz="3200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ru-RU" sz="3200" dirty="0">
                <a:solidFill>
                  <a:srgbClr val="C00000"/>
                </a:solidFill>
              </a:rPr>
              <a:t>Номинация: «Лучшая практика взаимодействия СПИД-центра с СОНКО»</a:t>
            </a:r>
            <a:endParaRPr dirty="0"/>
          </a:p>
        </p:txBody>
      </p:sp>
      <p:pic>
        <p:nvPicPr>
          <p:cNvPr id="1732427948" name="Рисунок 173242794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85032" y="105949"/>
            <a:ext cx="3657600" cy="1143000"/>
          </a:xfrm>
          <a:prstGeom prst="rect">
            <a:avLst/>
          </a:prstGeom>
        </p:spPr>
      </p:pic>
      <p:pic>
        <p:nvPicPr>
          <p:cNvPr id="1654363591" name="Рисунок 1654363590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776095" y="105949"/>
            <a:ext cx="2257425" cy="170497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3600" dirty="0"/>
              <a:t>Описание проводимых мероприятий в рамках совместного проекта</a:t>
            </a:r>
            <a:endParaRPr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bg1">
                    <a:lumMod val="75000"/>
                  </a:schemeClr>
                </a:solidFill>
              </a:rPr>
              <a:t>Представить команду проекта с указанием функционала и компетенций</a:t>
            </a:r>
            <a:endParaRPr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  <a:defRPr/>
            </a:pPr>
            <a:endParaRPr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  <a:defRPr/>
            </a:pPr>
            <a:endParaRPr lang="ru-RU" sz="24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  <a:defRPr/>
            </a:pPr>
            <a:endParaRPr lang="ru-RU" sz="2400" dirty="0"/>
          </a:p>
        </p:txBody>
      </p:sp>
      <p:pic>
        <p:nvPicPr>
          <p:cNvPr id="529396947" name="Рисунок 52939694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424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3600" dirty="0"/>
              <a:t>Публикации в СМИ о мероприятиях проекта</a:t>
            </a:r>
            <a:br>
              <a:rPr lang="ru-RU" sz="3600" dirty="0"/>
            </a:br>
            <a:r>
              <a:rPr lang="ru-RU" sz="2000" dirty="0"/>
              <a:t>(указать не менее 3-х)</a:t>
            </a:r>
            <a:endParaRPr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bg1">
                    <a:lumMod val="75000"/>
                  </a:schemeClr>
                </a:solidFill>
              </a:rPr>
              <a:t>Приложить скриншоты</a:t>
            </a:r>
          </a:p>
          <a:p>
            <a:pPr>
              <a:defRPr/>
            </a:pPr>
            <a:r>
              <a:rPr lang="ru-RU" sz="2400" b="1" dirty="0">
                <a:solidFill>
                  <a:schemeClr val="bg1">
                    <a:lumMod val="75000"/>
                  </a:schemeClr>
                </a:solidFill>
              </a:rPr>
              <a:t>Указать WEB-адрес страницы, где представлена публикация</a:t>
            </a:r>
          </a:p>
          <a:p>
            <a:pPr>
              <a:defRPr/>
            </a:pPr>
            <a:endParaRPr dirty="0"/>
          </a:p>
          <a:p>
            <a:pPr marL="0" indent="0">
              <a:buNone/>
              <a:defRPr/>
            </a:pPr>
            <a:endParaRPr lang="ru-RU" sz="2400" dirty="0"/>
          </a:p>
          <a:p>
            <a:pPr marL="0" indent="0">
              <a:buNone/>
              <a:defRPr/>
            </a:pPr>
            <a:endParaRPr lang="ru-RU" sz="2400" dirty="0"/>
          </a:p>
        </p:txBody>
      </p:sp>
      <p:pic>
        <p:nvPicPr>
          <p:cNvPr id="529396947" name="Рисунок 52939694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833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411674" cy="1325562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/>
          </a:bodyPr>
          <a:lstStyle/>
          <a:p>
            <a:pPr algn="just">
              <a:defRPr/>
            </a:pPr>
            <a:r>
              <a:rPr lang="ru-RU" sz="3600"/>
              <a:t>Система мониторинга и оценки эффективности проводимых мероприятий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 dirty="0">
                <a:solidFill>
                  <a:schemeClr val="bg1">
                    <a:lumMod val="65000"/>
                  </a:schemeClr>
                </a:solidFill>
              </a:rPr>
              <a:t>Описать систему мониторинга, каким образом оценивается эффективность проводимых мероприятий</a:t>
            </a:r>
            <a:endParaRPr dirty="0"/>
          </a:p>
        </p:txBody>
      </p:sp>
      <p:pic>
        <p:nvPicPr>
          <p:cNvPr id="2074786351" name="Рисунок 207478635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4"/>
            <a:ext cx="9602173" cy="13255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/>
              <a:t>Результаты мониторинга проводимых мероприятий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 dirty="0">
                <a:solidFill>
                  <a:schemeClr val="bg1">
                    <a:lumMod val="65000"/>
                  </a:schemeClr>
                </a:solidFill>
              </a:rPr>
              <a:t>План мониторинга</a:t>
            </a:r>
          </a:p>
          <a:p>
            <a:pPr>
              <a:defRPr/>
            </a:pPr>
            <a:r>
              <a:rPr lang="ru-RU" sz="2400" dirty="0">
                <a:solidFill>
                  <a:schemeClr val="bg1">
                    <a:lumMod val="65000"/>
                  </a:schemeClr>
                </a:solidFill>
              </a:rPr>
              <a:t>Приложить отзывы целевой группы проекта (результаты социального опроса и / или скриншоты комментариев в форуме на официальной странице СОНКО и / или в соцсетях</a:t>
            </a:r>
          </a:p>
          <a:p>
            <a:pPr>
              <a:defRPr/>
            </a:pPr>
            <a:r>
              <a:rPr lang="ru-RU" sz="2400" dirty="0">
                <a:solidFill>
                  <a:schemeClr val="bg1">
                    <a:lumMod val="65000"/>
                  </a:schemeClr>
                </a:solidFill>
              </a:rPr>
              <a:t>Приложить скриншоты размещенной информации о мероприятиях на интернет-ресурсах Центра СПИД</a:t>
            </a:r>
            <a:endParaRPr sz="2400" dirty="0"/>
          </a:p>
        </p:txBody>
      </p:sp>
      <p:pic>
        <p:nvPicPr>
          <p:cNvPr id="793795925" name="Рисунок 79379592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602174" cy="1325562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sz="3600" dirty="0"/>
              <a:t>Система мониторинга и оценки эффективности проводимых мероприятий</a:t>
            </a:r>
            <a:endParaRPr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>
                <a:solidFill>
                  <a:schemeClr val="bg1">
                    <a:lumMod val="65000"/>
                  </a:schemeClr>
                </a:solidFill>
              </a:rPr>
              <a:t>Механизмы доработки и исправления ошибок, выявленных при мониторинге (описать, привести пример)</a:t>
            </a:r>
            <a:endParaRPr/>
          </a:p>
        </p:txBody>
      </p:sp>
      <p:pic>
        <p:nvPicPr>
          <p:cNvPr id="793795925" name="Рисунок 79379592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51384" y="476672"/>
            <a:ext cx="10515600" cy="144435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4000" dirty="0"/>
              <a:t>Описание подходов к улучшению мер профилактики</a:t>
            </a:r>
            <a:br>
              <a:rPr lang="ru-RU" sz="3600" dirty="0"/>
            </a:br>
            <a:r>
              <a:rPr lang="ru-RU" sz="2000" dirty="0"/>
              <a:t>(опыт добровольцев СОНКО)</a:t>
            </a:r>
            <a:br>
              <a:rPr lang="ru-RU" sz="2000" dirty="0"/>
            </a:br>
            <a:endParaRPr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838200" y="2125390"/>
            <a:ext cx="10515600" cy="43513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dirty="0">
                <a:solidFill>
                  <a:schemeClr val="bg1">
                    <a:lumMod val="75000"/>
                  </a:schemeClr>
                </a:solidFill>
              </a:rPr>
              <a:t>Описать подходы</a:t>
            </a:r>
            <a:endParaRPr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94485E3-71A7-1909-186A-DB8A994025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848528" y="116632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8714184" cy="13255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dirty="0"/>
              <a:t>Описание подходов к повышению доступности профилактики, лечения ВИЧ-инфекции, поддержке ЛЖВ</a:t>
            </a:r>
            <a:endParaRPr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 dirty="0">
                <a:solidFill>
                  <a:schemeClr val="bg1">
                    <a:lumMod val="75000"/>
                  </a:schemeClr>
                </a:solidFill>
              </a:rPr>
              <a:t>Описать подходы</a:t>
            </a:r>
            <a:endParaRPr dirty="0"/>
          </a:p>
        </p:txBody>
      </p:sp>
      <p:pic>
        <p:nvPicPr>
          <p:cNvPr id="1112415363" name="Рисунок 111241536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268799" cy="1325562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 fontScale="90000"/>
          </a:bodyPr>
          <a:lstStyle/>
          <a:p>
            <a:pPr>
              <a:defRPr/>
            </a:pPr>
            <a:r>
              <a:rPr lang="ru-RU" sz="3600" dirty="0"/>
              <a:t>Результаты совместного проекта, представленные на межведомственных региональных мероприятиях</a:t>
            </a:r>
            <a:endParaRPr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 dirty="0">
                <a:solidFill>
                  <a:schemeClr val="bg1">
                    <a:lumMod val="75000"/>
                  </a:schemeClr>
                </a:solidFill>
              </a:rPr>
              <a:t>Перечислить межведомственные региональные мероприятия</a:t>
            </a:r>
          </a:p>
          <a:p>
            <a:pPr>
              <a:defRPr/>
            </a:pPr>
            <a:r>
              <a:rPr lang="ru-RU" sz="2400" dirty="0">
                <a:solidFill>
                  <a:schemeClr val="bg1">
                    <a:lumMod val="75000"/>
                  </a:schemeClr>
                </a:solidFill>
              </a:rPr>
              <a:t>Описать способы представления результатов проекта</a:t>
            </a:r>
            <a:endParaRPr dirty="0"/>
          </a:p>
        </p:txBody>
      </p:sp>
      <p:pic>
        <p:nvPicPr>
          <p:cNvPr id="976109996" name="Рисунок 97610999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Заголовок 3"/>
          <p:cNvSpPr txBox="1"/>
          <p:nvPr/>
        </p:nvSpPr>
        <p:spPr bwMode="auto">
          <a:xfrm>
            <a:off x="2093843" y="2483330"/>
            <a:ext cx="7951305" cy="23876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b="1">
                <a:solidFill>
                  <a:srgbClr val="FF0000"/>
                </a:solidFill>
                <a:latin typeface="Times New Roman"/>
                <a:cs typeface="Times New Roman"/>
              </a:rPr>
              <a:t>Не забудьте прикрепить данную заявку в форму подачи</a:t>
            </a:r>
            <a:r>
              <a:rPr lang="en-US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b="1">
                <a:solidFill>
                  <a:srgbClr val="FF0000"/>
                </a:solidFill>
                <a:latin typeface="Times New Roman"/>
                <a:cs typeface="Times New Roman"/>
              </a:rPr>
              <a:t>на сайте </a:t>
            </a:r>
            <a:r>
              <a:rPr lang="en-US" b="1" u="sng">
                <a:solidFill>
                  <a:srgbClr val="FF0000"/>
                </a:solidFill>
                <a:latin typeface="Times New Roman"/>
                <a:cs typeface="Times New Roman"/>
              </a:rPr>
              <a:t>o-spide.ru</a:t>
            </a:r>
            <a:r>
              <a:rPr lang="ru-RU" b="1">
                <a:solidFill>
                  <a:srgbClr val="FF0000"/>
                </a:solidFill>
                <a:latin typeface="Times New Roman"/>
                <a:cs typeface="Times New Roman"/>
              </a:rPr>
              <a:t>!</a:t>
            </a:r>
            <a:endParaRPr/>
          </a:p>
        </p:txBody>
      </p:sp>
      <p:pic>
        <p:nvPicPr>
          <p:cNvPr id="813844530" name="Рисунок 813844529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Правила заполнения заявки: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914400" y="1576873"/>
            <a:ext cx="10002416" cy="482442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dirty="0"/>
              <a:t>Необходимо заполнить </a:t>
            </a:r>
            <a:r>
              <a:rPr lang="ru-RU" b="1" u="sng" dirty="0">
                <a:solidFill>
                  <a:srgbClr val="FF0000"/>
                </a:solidFill>
              </a:rPr>
              <a:t>ВСЕ</a:t>
            </a:r>
            <a:r>
              <a:rPr lang="ru-RU" dirty="0"/>
              <a:t> слайды и поля заявки, серый текст-пояснение нужно удалить.</a:t>
            </a:r>
            <a:endParaRPr dirty="0"/>
          </a:p>
          <a:p>
            <a:pPr>
              <a:defRPr/>
            </a:pPr>
            <a:r>
              <a:rPr lang="ru-RU" dirty="0"/>
              <a:t>Можно добавить 3–5 дополнительных слайдов по заявленной тематике.</a:t>
            </a:r>
            <a:endParaRPr dirty="0"/>
          </a:p>
          <a:p>
            <a:pPr>
              <a:defRPr/>
            </a:pPr>
            <a:r>
              <a:rPr lang="ru-RU"/>
              <a:t>Заявка </a:t>
            </a:r>
            <a:r>
              <a:rPr lang="ru-RU" dirty="0"/>
              <a:t>может быть отправлена организаторами на доработку.</a:t>
            </a:r>
            <a:endParaRPr dirty="0"/>
          </a:p>
          <a:p>
            <a:pPr>
              <a:defRPr/>
            </a:pPr>
            <a:r>
              <a:rPr lang="ru-RU" dirty="0"/>
              <a:t>Данная заявка должна быть сохранена и прикреплена в формате </a:t>
            </a:r>
            <a:r>
              <a:rPr lang="en-US" dirty="0"/>
              <a:t>Power Point</a:t>
            </a:r>
            <a:r>
              <a:rPr lang="ru-RU" dirty="0"/>
              <a:t> на странице конкурса </a:t>
            </a:r>
            <a:r>
              <a:rPr lang="en-US" i="1" dirty="0">
                <a:solidFill>
                  <a:srgbClr val="FF0000"/>
                </a:solidFill>
              </a:rPr>
              <a:t>o-spide.ru</a:t>
            </a:r>
            <a:r>
              <a:rPr lang="ru-RU" dirty="0"/>
              <a:t>.</a:t>
            </a:r>
            <a:endParaRPr dirty="0"/>
          </a:p>
          <a:p>
            <a:pPr marL="0" indent="0" algn="ctr">
              <a:buNone/>
              <a:defRPr/>
            </a:pPr>
            <a:r>
              <a:rPr lang="ru-RU" i="1" dirty="0">
                <a:solidFill>
                  <a:srgbClr val="FF0000"/>
                </a:solidFill>
              </a:rPr>
              <a:t>Внимание! </a:t>
            </a:r>
            <a:endParaRPr dirty="0"/>
          </a:p>
          <a:p>
            <a:pPr marL="0" indent="0" algn="ctr">
              <a:buNone/>
              <a:defRPr/>
            </a:pPr>
            <a:r>
              <a:rPr lang="ru-RU" i="1" dirty="0">
                <a:solidFill>
                  <a:srgbClr val="FF0000"/>
                </a:solidFill>
              </a:rPr>
              <a:t>Обязательно сначала сохраните файл на компьютер, а затем приступайте к редактированию.</a:t>
            </a:r>
            <a:endParaRPr dirty="0"/>
          </a:p>
        </p:txBody>
      </p:sp>
      <p:pic>
        <p:nvPicPr>
          <p:cNvPr id="1784889161" name="Рисунок 178488916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838200" y="2458714"/>
            <a:ext cx="10515600" cy="194057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6600" dirty="0"/>
              <a:t>Общая информация</a:t>
            </a:r>
            <a:br>
              <a:rPr lang="ru-RU" sz="6600" dirty="0"/>
            </a:br>
            <a:r>
              <a:rPr lang="ru-RU" sz="6600" dirty="0"/>
              <a:t>о СПИД-центре</a:t>
            </a:r>
            <a:endParaRPr dirty="0"/>
          </a:p>
        </p:txBody>
      </p:sp>
      <p:pic>
        <p:nvPicPr>
          <p:cNvPr id="1755380976" name="Рисунок 175538097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Информация об участнике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 b="1" u="sng" dirty="0"/>
              <a:t>Полное наименование организации: </a:t>
            </a:r>
            <a:endParaRPr dirty="0"/>
          </a:p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b="1" u="sng" dirty="0"/>
              <a:t>Адрес: </a:t>
            </a:r>
            <a:endParaRPr dirty="0"/>
          </a:p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b="1" u="sng" dirty="0"/>
              <a:t>Официальный сайт (при наличии): </a:t>
            </a:r>
            <a:endParaRPr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b="1" u="sng" dirty="0"/>
          </a:p>
        </p:txBody>
      </p:sp>
      <p:pic>
        <p:nvPicPr>
          <p:cNvPr id="1902310538" name="Рисунок 190231053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Структура организации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>
                <a:solidFill>
                  <a:schemeClr val="bg1">
                    <a:lumMod val="65000"/>
                  </a:schemeClr>
                </a:solidFill>
              </a:rPr>
              <a:t>Описать структуру организации, чьим подразделением является, кому подчиняется</a:t>
            </a:r>
            <a:endParaRPr/>
          </a:p>
        </p:txBody>
      </p:sp>
      <p:pic>
        <p:nvPicPr>
          <p:cNvPr id="819382833" name="Рисунок 81938283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Руководство 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>
                <a:solidFill>
                  <a:schemeClr val="bg1">
                    <a:lumMod val="65000"/>
                  </a:schemeClr>
                </a:solidFill>
              </a:rPr>
              <a:t>Описать основную структуру руководства: глава, заведующие… и т. д.</a:t>
            </a:r>
            <a:endParaRPr/>
          </a:p>
        </p:txBody>
      </p:sp>
      <p:pic>
        <p:nvPicPr>
          <p:cNvPr id="2008933376" name="Рисунок 200893337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 bwMode="auto">
          <a:xfrm>
            <a:off x="838200" y="1340768"/>
            <a:ext cx="10515600" cy="2852737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dirty="0"/>
              <a:t>Совместные проекты </a:t>
            </a:r>
            <a:br>
              <a:rPr lang="ru-RU" dirty="0"/>
            </a:br>
            <a:r>
              <a:rPr lang="ru-RU" dirty="0"/>
              <a:t>СПИД-центра и СОНКО</a:t>
            </a:r>
            <a:endParaRPr dirty="0"/>
          </a:p>
        </p:txBody>
      </p:sp>
      <p:pic>
        <p:nvPicPr>
          <p:cNvPr id="736746748" name="Рисунок 73674674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591837"/>
            <a:ext cx="9951598" cy="13255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600" dirty="0"/>
              <a:t>Перечень СОНКО, с которыми осуществляются совместные проекты</a:t>
            </a:r>
            <a:br>
              <a:rPr lang="ru-RU" sz="3600" dirty="0"/>
            </a:br>
            <a:r>
              <a:rPr lang="ru-RU" sz="2000" dirty="0"/>
              <a:t>(представить аннотацию работы и / или договор о сотрудничестве с СОНКО)</a:t>
            </a:r>
            <a:endParaRPr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838200" y="2080727"/>
            <a:ext cx="10515600" cy="459652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dirty="0">
                <a:solidFill>
                  <a:schemeClr val="bg1">
                    <a:lumMod val="75000"/>
                  </a:schemeClr>
                </a:solidFill>
              </a:rPr>
              <a:t>Описать совместную работу</a:t>
            </a:r>
          </a:p>
          <a:p>
            <a:pPr marL="0" indent="0">
              <a:buNone/>
              <a:defRPr/>
            </a:pPr>
            <a:endParaRPr lang="ru-RU" sz="2400" dirty="0"/>
          </a:p>
        </p:txBody>
      </p:sp>
      <p:pic>
        <p:nvPicPr>
          <p:cNvPr id="256585245" name="Рисунок 25658524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3600" dirty="0"/>
              <a:t>Описание проводимых мероприятий в рамках совместного проекта</a:t>
            </a:r>
            <a:endParaRPr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bg1">
                    <a:lumMod val="75000"/>
                  </a:schemeClr>
                </a:solidFill>
              </a:rPr>
              <a:t>Краткое описание мероприятий совместного проекта:</a:t>
            </a:r>
            <a:endParaRPr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sz="2400" b="1" dirty="0">
                <a:solidFill>
                  <a:schemeClr val="bg1">
                    <a:lumMod val="75000"/>
                  </a:schemeClr>
                </a:solidFill>
              </a:rPr>
              <a:t>Структура и численный состав целевой группы проекта</a:t>
            </a:r>
            <a:r>
              <a:rPr lang="ru-RU" sz="2400" dirty="0">
                <a:solidFill>
                  <a:schemeClr val="bg1">
                    <a:lumMod val="75000"/>
                  </a:schemeClr>
                </a:solidFill>
              </a:rPr>
              <a:t>:</a:t>
            </a:r>
          </a:p>
          <a:p>
            <a:pPr marL="228600" marR="0" lvl="0" indent="-228600" algn="l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Calibri"/>
                <a:cs typeface="Arial"/>
              </a:rPr>
              <a:t>О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libri"/>
                <a:cs typeface="Arial"/>
              </a:rPr>
              <a:t>хват мероприятиями целевой группы проекта в течение года (%)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libri"/>
                <a:cs typeface="Arial"/>
              </a:rPr>
              <a:t>:</a:t>
            </a:r>
          </a:p>
          <a:p>
            <a:pPr marL="228600" marR="0" lvl="0" indent="-228600" algn="l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Calibri"/>
              <a:cs typeface="Arial"/>
            </a:endParaRPr>
          </a:p>
          <a:p>
            <a:pPr>
              <a:defRPr/>
            </a:pPr>
            <a:endParaRPr dirty="0"/>
          </a:p>
          <a:p>
            <a:pPr marL="0" indent="0">
              <a:buNone/>
              <a:defRPr/>
            </a:pPr>
            <a:endParaRPr lang="ru-RU" sz="2400" dirty="0"/>
          </a:p>
          <a:p>
            <a:pPr>
              <a:defRPr/>
            </a:pPr>
            <a:endParaRPr lang="ru-RU" sz="2400" dirty="0"/>
          </a:p>
        </p:txBody>
      </p:sp>
      <p:pic>
        <p:nvPicPr>
          <p:cNvPr id="529396947" name="Рисунок 52939694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373</Words>
  <Application>Microsoft Office PowerPoint</Application>
  <DocSecurity>0</DocSecurity>
  <PresentationFormat>Широкоэкранный</PresentationFormat>
  <Paragraphs>54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Специальное оформление</vt:lpstr>
      <vt:lpstr>Заявка на участие во Всероссийском конкурсе «Лучший СПИД-центр»</vt:lpstr>
      <vt:lpstr>Правила заполнения заявки:</vt:lpstr>
      <vt:lpstr>Общая информация о СПИД-центре</vt:lpstr>
      <vt:lpstr>Информация об участнике</vt:lpstr>
      <vt:lpstr>Структура организации</vt:lpstr>
      <vt:lpstr>Руководство </vt:lpstr>
      <vt:lpstr>Совместные проекты  СПИД-центра и СОНКО</vt:lpstr>
      <vt:lpstr>Перечень СОНКО, с которыми осуществляются совместные проекты (представить аннотацию работы и / или договор о сотрудничестве с СОНКО)</vt:lpstr>
      <vt:lpstr>Описание проводимых мероприятий в рамках совместного проекта</vt:lpstr>
      <vt:lpstr>Описание проводимых мероприятий в рамках совместного проекта</vt:lpstr>
      <vt:lpstr>Публикации в СМИ о мероприятиях проекта (указать не менее 3-х)</vt:lpstr>
      <vt:lpstr>Система мониторинга и оценки эффективности проводимых мероприятий</vt:lpstr>
      <vt:lpstr>Результаты мониторинга проводимых мероприятий</vt:lpstr>
      <vt:lpstr>Система мониторинга и оценки эффективности проводимых мероприятий</vt:lpstr>
      <vt:lpstr>Описание подходов к улучшению мер профилактики (опыт добровольцев СОНКО) </vt:lpstr>
      <vt:lpstr>Описание подходов к повышению доступности профилактики, лечения ВИЧ-инфекции, поддержке ЛЖВ</vt:lpstr>
      <vt:lpstr>Результаты совместного проекта, представленные на межведомственных региональных мероприятиях</vt:lpstr>
      <vt:lpstr>Презентация PowerPoint</vt:lpstr>
    </vt:vector>
  </TitlesOfParts>
  <Manager/>
  <Company>HP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Заявка на участие в конкурсе</dc:title>
  <dc:subject/>
  <dc:creator>Александра Суркова</dc:creator>
  <cp:keywords/>
  <dc:description/>
  <cp:lastModifiedBy>Gureeva</cp:lastModifiedBy>
  <cp:revision>90</cp:revision>
  <dcterms:created xsi:type="dcterms:W3CDTF">2019-09-16T07:19:37Z</dcterms:created>
  <dcterms:modified xsi:type="dcterms:W3CDTF">2023-10-20T12:31:58Z</dcterms:modified>
  <cp:category/>
  <dc:identifier/>
  <cp:contentStatus/>
  <dc:language/>
  <cp:version/>
</cp:coreProperties>
</file>