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72.xml" ContentType="application/vnd.openxmlformats-officedocument.presentationml.slide+xml"/>
  <Override PartName="/ppt/slides/slide70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8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1.xml" ContentType="application/vnd.openxmlformats-officedocument.presentationml.slide+xml"/>
  <Override PartName="/ppt/slides/slide59.xml" ContentType="application/vnd.openxmlformats-officedocument.presentationml.slide+xml"/>
  <Override PartName="/ppt/slides/slide52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3.xml" ContentType="application/vnd.openxmlformats-officedocument.presentationml.slide+xml"/>
  <Override PartName="/ppt/slides/slide39.xml" ContentType="application/vnd.openxmlformats-officedocument.presentationml.slide+xml"/>
  <Override PartName="/ppt/slides/slide37.xml" ContentType="application/vnd.openxmlformats-officedocument.presentationml.slide+xml"/>
  <Override PartName="/ppt/slides/slide51.xml" ContentType="application/vnd.openxmlformats-officedocument.presentationml.slide+xml"/>
  <Override PartName="/ppt/slides/slide36.xml" ContentType="application/vnd.openxmlformats-officedocument.presentationml.slide+xml"/>
  <Override PartName="/ppt/slides/slide34.xml" ContentType="application/vnd.openxmlformats-officedocument.presentationml.slide+xml"/>
  <Override PartName="/ppt/slides/slide62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73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44.xml" ContentType="application/vnd.openxmlformats-officedocument.presentationml.slide+xml"/>
  <Override PartName="/ppt/slides/slide6.xml" ContentType="application/vnd.openxmlformats-officedocument.presentationml.slide+xml"/>
  <Override PartName="/ppt/slides/slide48.xml" ContentType="application/vnd.openxmlformats-officedocument.presentationml.slide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s/slide58.xml" ContentType="application/vnd.openxmlformats-officedocument.presentationml.slide+xml"/>
  <Override PartName="/ppt/viewProps.xml" ContentType="application/vnd.openxmlformats-officedocument.presentationml.viewProps+xml"/>
  <Override PartName="/ppt/slides/slide49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s/slide19.xml" ContentType="application/vnd.openxmlformats-officedocument.presentationml.slide+xml"/>
  <Override PartName="/ppt/charts/chart20.xml" ContentType="application/vnd.openxmlformats-officedocument.drawingml.chart+xml"/>
  <Override PartName="/ppt/slides/slide54.xml" ContentType="application/vnd.openxmlformats-officedocument.presentationml.slide+xml"/>
  <Override PartName="/ppt/charts/chart19.xml" ContentType="application/vnd.openxmlformats-officedocument.drawingml.chart+xml"/>
  <Override PartName="/ppt/slideLayouts/slideLayout5.xml" ContentType="application/vnd.openxmlformats-officedocument.presentationml.slideLayout+xml"/>
  <Override PartName="/ppt/slides/slide65.xml" ContentType="application/vnd.openxmlformats-officedocument.presentationml.slide+xml"/>
  <Override PartName="/ppt/charts/chart17.xml" ContentType="application/vnd.openxmlformats-officedocument.drawingml.char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6.xml" ContentType="application/vnd.openxmlformats-officedocument.drawingml.chart+xml"/>
  <Override PartName="/ppt/slides/slide71.xml" ContentType="application/vnd.openxmlformats-officedocument.presentationml.slide+xml"/>
  <Override PartName="/ppt/charts/chart14.xml" ContentType="application/vnd.openxmlformats-officedocument.drawingml.chart+xml"/>
  <Override PartName="/ppt/slides/slide8.xml" ContentType="application/vnd.openxmlformats-officedocument.presentationml.slide+xml"/>
  <Override PartName="/ppt/slides/slide33.xml" ContentType="application/vnd.openxmlformats-officedocument.presentationml.slide+xml"/>
  <Override PartName="/ppt/charts/chart15.xml" ContentType="application/vnd.openxmlformats-officedocument.drawingml.chart+xml"/>
  <Override PartName="/ppt/slides/slide35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3.xml" ContentType="application/vnd.openxmlformats-officedocument.drawingml.chart+xml"/>
  <Override PartName="/ppt/slides/slide22.xml" ContentType="application/vnd.openxmlformats-officedocument.presentationml.slide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slides/slide56.xml" ContentType="application/vnd.openxmlformats-officedocument.presentationml.slide+xml"/>
  <Override PartName="/ppt/charts/chart11.xml" ContentType="application/vnd.openxmlformats-officedocument.drawingml.chart+xml"/>
  <Override PartName="/ppt/charts/style4.xml" ContentType="application/vnd.ms-office.chartstyle+xml"/>
  <Override PartName="/ppt/charts/chart8.xml" ContentType="application/vnd.openxmlformats-officedocument.drawingml.chart+xml"/>
  <Override PartName="/ppt/slides/slide9.xml" ContentType="application/vnd.openxmlformats-officedocument.presentationml.slide+xml"/>
  <Override PartName="/ppt/charts/colors4.xml" ContentType="application/vnd.ms-office.chartcolorstyle+xml"/>
  <Override PartName="/ppt/slides/slide1.xml" ContentType="application/vnd.openxmlformats-officedocument.presentationml.slide+xml"/>
  <Override PartName="/ppt/charts/chart6.xml" ContentType="application/vnd.openxmlformats-officedocument.drawingml.chart+xml"/>
  <Override PartName="/ppt/slideLayouts/slideLayout3.xml" ContentType="application/vnd.openxmlformats-officedocument.presentationml.slideLayout+xml"/>
  <Override PartName="/ppt/charts/style3.xml" ContentType="application/vnd.ms-office.chartstyle+xml"/>
  <Override PartName="/ppt/charts/colors3.xml" ContentType="application/vnd.ms-office.chartcolorstyle+xml"/>
  <Override PartName="/ppt/charts/chart21.xml" ContentType="application/vnd.openxmlformats-officedocument.drawingml.chart+xml"/>
  <Override PartName="/ppt/charts/colors2.xml" ContentType="application/vnd.ms-office.chartcolorstyle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charts/chart5.xml" ContentType="application/vnd.openxmlformats-officedocument.drawingml.chart+xml"/>
  <Override PartName="/ppt/slides/slide74.xml" ContentType="application/vnd.openxmlformats-officedocument.presentationml.slide+xml"/>
  <Override PartName="/ppt/slides/slide55.xml" ContentType="application/vnd.openxmlformats-officedocument.presentationml.slide+xml"/>
  <Override PartName="/ppt/charts/chart3.xml" ContentType="application/vnd.openxmlformats-officedocument.drawingml.chart+xml"/>
  <Override PartName="/ppt/charts/chart9.xml" ContentType="application/vnd.openxmlformats-officedocument.drawingml.chart+xml"/>
  <Override PartName="/ppt/slides/slide13.xml" ContentType="application/vnd.openxmlformats-officedocument.presentationml.slide+xml"/>
  <Override PartName="/ppt/charts/chart2.xml" ContentType="application/vnd.openxmlformats-officedocument.drawingml.chart+xml"/>
  <Override PartName="/ppt/slides/slide69.xml" ContentType="application/vnd.openxmlformats-officedocument.presentationml.slide+xml"/>
  <Override PartName="/ppt/slides/slide57.xml" ContentType="application/vnd.openxmlformats-officedocument.presentationml.slide+xml"/>
  <Override PartName="/ppt/slides/slide21.xml" ContentType="application/vnd.openxmlformats-officedocument.presentationml.slide+xml"/>
  <Override PartName="/ppt/charts/style1.xml" ContentType="application/vnd.ms-office.chartstyl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charts/chart18.xml" ContentType="application/vnd.openxmlformats-officedocument.drawingml.chart+xml"/>
  <Override PartName="/ppt/theme/theme2.xml" ContentType="application/vnd.openxmlformats-officedocument.theme+xml"/>
  <Override PartName="/ppt/charts/colors1.xml" ContentType="application/vnd.ms-office.chartcolorstyle+xml"/>
  <Override PartName="/ppt/charts/style2.xml" ContentType="application/vnd.ms-office.chartstyle+xml"/>
  <Override PartName="/ppt/slides/slide30.xml" ContentType="application/vnd.openxmlformats-officedocument.presentationml.slide+xml"/>
  <Override PartName="/ppt/charts/chart1.xml" ContentType="application/vnd.openxmlformats-officedocument.drawingml.chart+xml"/>
  <Override PartName="/ppt/charts/chart7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7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8" d="100"/>
          <a:sy n="108" d="100"/>
        </p:scale>
        <p:origin x="678" y="102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70" Type="http://schemas.openxmlformats.org/officeDocument/2006/relationships/slide" Target="slides/slide67.xml"/><Relationship Id="rId71" Type="http://schemas.openxmlformats.org/officeDocument/2006/relationships/slide" Target="slides/slide68.xml"/><Relationship Id="rId72" Type="http://schemas.openxmlformats.org/officeDocument/2006/relationships/slide" Target="slides/slide69.xml"/><Relationship Id="rId73" Type="http://schemas.openxmlformats.org/officeDocument/2006/relationships/slide" Target="slides/slide70.xml"/><Relationship Id="rId74" Type="http://schemas.openxmlformats.org/officeDocument/2006/relationships/slide" Target="slides/slide71.xml"/><Relationship Id="rId75" Type="http://schemas.openxmlformats.org/officeDocument/2006/relationships/slide" Target="slides/slide72.xml"/><Relationship Id="rId76" Type="http://schemas.openxmlformats.org/officeDocument/2006/relationships/slide" Target="slides/slide73.xml"/><Relationship Id="rId77" Type="http://schemas.openxmlformats.org/officeDocument/2006/relationships/slide" Target="slides/slide74.xml"/><Relationship Id="rId78" Type="http://schemas.openxmlformats.org/officeDocument/2006/relationships/notesMaster" Target="notesMasters/notesMaster1.xml"/><Relationship Id="rId79" Type="http://schemas.openxmlformats.org/officeDocument/2006/relationships/presProps" Target="presProps.xml" /><Relationship Id="rId80" Type="http://schemas.openxmlformats.org/officeDocument/2006/relationships/tableStyles" Target="tableStyles.xml" /><Relationship Id="rId81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1.xlsx" /></Relationships>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1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6.xlsx" /></Relationships>
</file>

<file path=ppt/charts/_rels/chart1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7.xlsx" /></Relationships>
</file>

<file path=ppt/charts/_rels/chart1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8.xlsx" /></Relationships>
</file>

<file path=ppt/charts/_rels/chart1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9.xlsx" /></Relationships>
</file>

<file path=ppt/charts/_rels/chart2.xml.rels>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2.xlsx" /></Relationships>
</file>

<file path=ppt/charts/_rels/chart2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0.xlsx" /></Relationships>
</file>

<file path=ppt/charts/_rels/chart2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1.xlsx" 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package" Target="../embeddings/Microsoft_Excel_Worksheet9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r>
              <a:rPr lang="ru-RU"/>
              <a:t>Половозрастная структура населения:</a:t>
            </a:r>
            <a:endParaRPr/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 bwMode="auto"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 xml:space="preserve">0-14 лет</c:v>
                </c:pt>
                <c:pt idx="1">
                  <c:v xml:space="preserve">15-19 лет</c:v>
                </c:pt>
                <c:pt idx="2">
                  <c:v xml:space="preserve">20-24 года</c:v>
                </c:pt>
                <c:pt idx="3">
                  <c:v xml:space="preserve">25-29 лет</c:v>
                </c:pt>
                <c:pt idx="4">
                  <c:v xml:space="preserve">30-34 года</c:v>
                </c:pt>
                <c:pt idx="5">
                  <c:v xml:space="preserve">35-39 лет</c:v>
                </c:pt>
                <c:pt idx="6">
                  <c:v xml:space="preserve">40-44 года</c:v>
                </c:pt>
                <c:pt idx="7">
                  <c:v xml:space="preserve">45-49 лет</c:v>
                </c:pt>
                <c:pt idx="8">
                  <c:v xml:space="preserve"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 bwMode="auto"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 xml:space="preserve">0-14 лет</c:v>
                </c:pt>
                <c:pt idx="1">
                  <c:v xml:space="preserve">15-19 лет</c:v>
                </c:pt>
                <c:pt idx="2">
                  <c:v xml:space="preserve">20-24 года</c:v>
                </c:pt>
                <c:pt idx="3">
                  <c:v xml:space="preserve">25-29 лет</c:v>
                </c:pt>
                <c:pt idx="4">
                  <c:v xml:space="preserve">30-34 года</c:v>
                </c:pt>
                <c:pt idx="5">
                  <c:v xml:space="preserve">35-39 лет</c:v>
                </c:pt>
                <c:pt idx="6">
                  <c:v xml:space="preserve">40-44 года</c:v>
                </c:pt>
                <c:pt idx="7">
                  <c:v xml:space="preserve">45-49 лет</c:v>
                </c:pt>
                <c:pt idx="8">
                  <c:v xml:space="preserve"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overlap val="100"/>
        <c:axId val="2137253608"/>
        <c:axId val="2141954552"/>
      </c:barChart>
      <c:catAx>
        <c:axId val="2137253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1954552"/>
        <c:crosses val="autoZero"/>
        <c:auto val="1"/>
        <c:lblAlgn val="ctr"/>
        <c:lblOffset val="100"/>
        <c:noMultiLvlLbl val="0"/>
      </c:catAx>
      <c:valAx>
        <c:axId val="2141954552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7253608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825625"/>
      <a:ext cx="5181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Обследовано на ВИЧ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120</c:v>
                </c:pt>
                <c:pt idx="2">
                  <c:v>115</c:v>
                </c:pt>
                <c:pt idx="3">
                  <c:v>120</c:v>
                </c:pt>
                <c:pt idx="4">
                  <c:v>110</c:v>
                </c:pt>
                <c:pt idx="5">
                  <c:v>100</c:v>
                </c:pt>
                <c:pt idx="6">
                  <c:v>90</c:v>
                </c:pt>
                <c:pt idx="7">
                  <c:v>100</c:v>
                </c:pt>
                <c:pt idx="8">
                  <c:v>115</c:v>
                </c:pt>
                <c:pt idx="9">
                  <c:v>105</c:v>
                </c:pt>
                <c:pt idx="10">
                  <c:v>102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2036696"/>
        <c:axId val="206465157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% от населения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Pos val="t"/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0.06</c:v>
                </c:pt>
                <c:pt idx="2">
                  <c:v>0.07</c:v>
                </c:pt>
                <c:pt idx="3">
                  <c:v>0.08</c:v>
                </c:pt>
                <c:pt idx="4">
                  <c:v>0.09</c:v>
                </c:pt>
                <c:pt idx="5">
                  <c:v>0.05</c:v>
                </c:pt>
                <c:pt idx="6">
                  <c:v>0.12</c:v>
                </c:pt>
                <c:pt idx="7">
                  <c:v>0.06</c:v>
                </c:pt>
                <c:pt idx="8">
                  <c:v>0.05</c:v>
                </c:pt>
                <c:pt idx="9">
                  <c:v>0.08</c:v>
                </c:pt>
                <c:pt idx="10">
                  <c:v>0.03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41812776"/>
        <c:axId val="2137800936"/>
      </c:lineChart>
      <c:valAx>
        <c:axId val="2137800936"/>
        <c:scaling>
          <c:orientation val="minMax"/>
        </c:scaling>
        <c:delete val="0"/>
        <c:axPos val="r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1812776"/>
        <c:crosses val="max"/>
        <c:crossBetween val="between"/>
      </c:valAx>
      <c:catAx>
        <c:axId val="214181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7800936"/>
        <c:crosses val="autoZero"/>
        <c:auto val="1"/>
        <c:lblAlgn val="ctr"/>
        <c:lblOffset val="100"/>
        <c:noMultiLvlLbl val="0"/>
      </c:catAx>
      <c:valAx>
        <c:axId val="2064651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036696"/>
        <c:crosses val="autoZero"/>
        <c:crossBetween val="between"/>
      </c:valAx>
      <c:catAx>
        <c:axId val="2142036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64651576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992086"/>
      <a:ext cx="10515600" cy="486591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 bwMode="auto"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leaderLines>
              <c:spPr bwMode="auto">
                <a:prstGeom prst="rect">
                  <a:avLst/>
                </a:prstGeom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showBubbleSize val="0"/>
            <c:showCatName val="0"/>
            <c:showLeaderLines val="1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bg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Лист1!$A$2:$A$4</c:f>
              <c:strCache>
                <c:ptCount val="3"/>
                <c:pt idx="0">
                  <c:v xml:space="preserve">код 113</c:v>
                </c:pt>
                <c:pt idx="1">
                  <c:v xml:space="preserve">код 118</c:v>
                </c:pt>
                <c:pt idx="2">
                  <c:v xml:space="preserve">Прочие коды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BubbleSize val="0"/>
          <c:showCatName val="0"/>
          <c:showLeaderLines val="1"/>
          <c:showLegendKey val="0"/>
          <c:showPercent val="0"/>
          <c:showSerName val="0"/>
          <c:showVal val="0"/>
        </c:dLbls>
        <c:firstSliceAng val="0"/>
      </c:pie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2082800" y="2694040"/>
      <a:ext cx="8026400" cy="4163960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Количество выявленных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5.3</c:v>
                </c:pt>
                <c:pt idx="1">
                  <c:v>2.6</c:v>
                </c:pt>
                <c:pt idx="2">
                  <c:v>4.3</c:v>
                </c:pt>
                <c:pt idx="3">
                  <c:v>4.5</c:v>
                </c:pt>
                <c:pt idx="4">
                  <c:v>6.9</c:v>
                </c:pt>
                <c:pt idx="5">
                  <c:v>2.3</c:v>
                </c:pt>
                <c:pt idx="6">
                  <c:v>3.4</c:v>
                </c:pt>
                <c:pt idx="7">
                  <c:v>4.4</c:v>
                </c:pt>
                <c:pt idx="8">
                  <c:v>4.6</c:v>
                </c:pt>
                <c:pt idx="9">
                  <c:v>4.9</c:v>
                </c:pt>
                <c:pt idx="10">
                  <c:v>5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1862696"/>
        <c:axId val="2142111432"/>
      </c:barChart>
      <c:catAx>
        <c:axId val="2141862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2111432"/>
        <c:crosses val="autoZero"/>
        <c:auto val="1"/>
        <c:lblAlgn val="ctr"/>
        <c:lblOffset val="100"/>
        <c:noMultiLvlLbl val="0"/>
      </c:catAx>
      <c:valAx>
        <c:axId val="2142111432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1862696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617220" y="1690688"/>
      <a:ext cx="10957560" cy="5032375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179999999999998"/>
          <c:y val="0.047690000000000003"/>
          <c:w val="0.88519000000000003"/>
          <c:h val="0.8025700000000000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 xml:space="preserve">Всего выявлено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33020360"/>
        <c:axId val="2133874328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 xml:space="preserve">% пациентов с ВИЧ-инфекцией, имеющих уровень CD4 более 350 кл/мкл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0.05714285714285714</c:v>
                </c:pt>
                <c:pt idx="2">
                  <c:v>0.04893617021276596</c:v>
                </c:pt>
                <c:pt idx="3">
                  <c:v>0.05333333333333334</c:v>
                </c:pt>
                <c:pt idx="4">
                  <c:v>0.04583333333333333</c:v>
                </c:pt>
                <c:pt idx="5">
                  <c:v>0.038461538461538464</c:v>
                </c:pt>
                <c:pt idx="6">
                  <c:v>0.04285714285714286</c:v>
                </c:pt>
                <c:pt idx="7">
                  <c:v>0.045454545454545456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45876136"/>
        <c:axId val="2132820040"/>
      </c:lineChart>
      <c:valAx>
        <c:axId val="21338743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3020360"/>
        <c:crosses val="autoZero"/>
        <c:crossBetween val="between"/>
      </c:valAx>
      <c:catAx>
        <c:axId val="2133020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3874328"/>
        <c:crosses val="autoZero"/>
        <c:auto val="1"/>
        <c:lblAlgn val="ctr"/>
        <c:lblOffset val="100"/>
        <c:noMultiLvlLbl val="0"/>
      </c:catAx>
      <c:valAx>
        <c:axId val="213282004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876136"/>
        <c:crosses val="max"/>
        <c:crossBetween val="between"/>
      </c:valAx>
      <c:catAx>
        <c:axId val="2145876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2820040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2264066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 xml:space="preserve">Охват диспансерным учетом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5913912"/>
        <c:axId val="2132809544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 xml:space="preserve">% пациентов с ВИЧ-инфекцией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0"/>
                  <c:y val="-0.075884704888473403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6"/>
              <c:layout>
                <c:manualLayout>
                  <c:x val="0.0024154589371979799"/>
                  <c:y val="-0.078803347384183903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7"/>
              <c:layout>
                <c:manualLayout>
                  <c:x val="-8.8565804577530503e-17"/>
                  <c:y val="-0.061291492409920802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8"/>
              <c:layout>
                <c:manualLayout>
                  <c:x val="0.0024154589371979799"/>
                  <c:y val="0.064210134905631294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0.05714285714285714</c:v>
                </c:pt>
                <c:pt idx="2">
                  <c:v>0.04893617021276596</c:v>
                </c:pt>
                <c:pt idx="3">
                  <c:v>0.05333333333333334</c:v>
                </c:pt>
                <c:pt idx="4">
                  <c:v>0.04583333333333333</c:v>
                </c:pt>
                <c:pt idx="5">
                  <c:v>0.038461538461538464</c:v>
                </c:pt>
                <c:pt idx="6">
                  <c:v>0.04285714285714286</c:v>
                </c:pt>
                <c:pt idx="7">
                  <c:v>0.045454545454545456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45921048"/>
        <c:axId val="2145917688"/>
      </c:lineChart>
      <c:valAx>
        <c:axId val="2132809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913912"/>
        <c:crosses val="autoZero"/>
        <c:crossBetween val="between"/>
      </c:valAx>
      <c:catAx>
        <c:axId val="2145913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2809544"/>
        <c:crosses val="autoZero"/>
        <c:auto val="1"/>
        <c:lblAlgn val="ctr"/>
        <c:lblOffset val="100"/>
        <c:noMultiLvlLbl val="0"/>
      </c:catAx>
      <c:valAx>
        <c:axId val="2145917688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921048"/>
        <c:crosses val="max"/>
        <c:crossBetween val="between"/>
      </c:valAx>
      <c:catAx>
        <c:axId val="2145921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5917688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2130409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179999999999998"/>
          <c:y val="0.045499999999999999"/>
          <c:w val="0.88519000000000003"/>
          <c:h val="0.8025700000000000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 xml:space="preserve">Охват диспансерным учетом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28736296"/>
        <c:axId val="2145758552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 xml:space="preserve">% вновь выявленных больных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0"/>
                  <c:y val="-0.075884704888473403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6"/>
              <c:layout>
                <c:manualLayout>
                  <c:x val="0.0024154589371979799"/>
                  <c:y val="-0.078803347384183903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7"/>
              <c:layout>
                <c:manualLayout>
                  <c:x val="-8.8565804577530503e-17"/>
                  <c:y val="-0.061291492409920802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8"/>
              <c:layout>
                <c:manualLayout>
                  <c:x val="0.0024154589371979799"/>
                  <c:y val="0.064210134905631294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0.05714285714285714</c:v>
                </c:pt>
                <c:pt idx="2">
                  <c:v>0.04893617021276596</c:v>
                </c:pt>
                <c:pt idx="3">
                  <c:v>0.05333333333333334</c:v>
                </c:pt>
                <c:pt idx="4">
                  <c:v>0.04583333333333333</c:v>
                </c:pt>
                <c:pt idx="5">
                  <c:v>0.038461538461538464</c:v>
                </c:pt>
                <c:pt idx="6">
                  <c:v>0.04285714285714286</c:v>
                </c:pt>
                <c:pt idx="7">
                  <c:v>0.045454545454545456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45393416"/>
        <c:axId val="2145390072"/>
      </c:lineChart>
      <c:valAx>
        <c:axId val="2145758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28736296"/>
        <c:crosses val="autoZero"/>
        <c:crossBetween val="between"/>
      </c:valAx>
      <c:catAx>
        <c:axId val="2128736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758552"/>
        <c:crosses val="autoZero"/>
        <c:auto val="1"/>
        <c:lblAlgn val="ctr"/>
        <c:lblOffset val="100"/>
        <c:noMultiLvlLbl val="0"/>
      </c:catAx>
      <c:valAx>
        <c:axId val="214539007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393416"/>
        <c:crosses val="max"/>
        <c:crossBetween val="between"/>
      </c:valAx>
      <c:catAx>
        <c:axId val="2145393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5390072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2130409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 xml:space="preserve">Пациенты, состоящие под диспансерным наблюдением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32869544"/>
        <c:axId val="2146309944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 xml:space="preserve">% пациентов с ВИЧ-инфекцией, имеющих уровень CD4 менее 350 кл/мкл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0.05714285714285714</c:v>
                </c:pt>
                <c:pt idx="2">
                  <c:v>0.04893617021276596</c:v>
                </c:pt>
                <c:pt idx="3">
                  <c:v>0.05333333333333334</c:v>
                </c:pt>
                <c:pt idx="4">
                  <c:v>0.04583333333333333</c:v>
                </c:pt>
                <c:pt idx="5">
                  <c:v>0.038461538461538464</c:v>
                </c:pt>
                <c:pt idx="6">
                  <c:v>0.04285714285714286</c:v>
                </c:pt>
                <c:pt idx="7">
                  <c:v>0.045454545454545456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33043864"/>
        <c:axId val="2128709864"/>
      </c:lineChart>
      <c:valAx>
        <c:axId val="2146309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2869544"/>
        <c:crosses val="autoZero"/>
        <c:crossBetween val="between"/>
      </c:valAx>
      <c:catAx>
        <c:axId val="213286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6309944"/>
        <c:crosses val="autoZero"/>
        <c:auto val="1"/>
        <c:lblAlgn val="ctr"/>
        <c:lblOffset val="100"/>
        <c:noMultiLvlLbl val="0"/>
      </c:catAx>
      <c:valAx>
        <c:axId val="2128709864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3043864"/>
        <c:crosses val="max"/>
        <c:crossBetween val="between"/>
      </c:valAx>
      <c:catAx>
        <c:axId val="2133043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8709864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199" y="2333624"/>
      <a:ext cx="10515598" cy="4351336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 xml:space="preserve">Пациенты, состоящие под диспансерным наблюдением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28704632"/>
        <c:axId val="2131287128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 xml:space="preserve">% пациентов с ВИЧ-инфекцией, охваченных АРВТ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0.05714285714285714</c:v>
                </c:pt>
                <c:pt idx="2">
                  <c:v>0.04893617021276596</c:v>
                </c:pt>
                <c:pt idx="3">
                  <c:v>0.05333333333333334</c:v>
                </c:pt>
                <c:pt idx="4">
                  <c:v>0.04583333333333333</c:v>
                </c:pt>
                <c:pt idx="5">
                  <c:v>0.038461538461538464</c:v>
                </c:pt>
                <c:pt idx="6">
                  <c:v>0.04285714285714286</c:v>
                </c:pt>
                <c:pt idx="7">
                  <c:v>0.045454545454545456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45841864"/>
        <c:axId val="2131165336"/>
      </c:lineChart>
      <c:valAx>
        <c:axId val="2131287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28704632"/>
        <c:crosses val="autoZero"/>
        <c:crossBetween val="between"/>
      </c:valAx>
      <c:catAx>
        <c:axId val="212870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31287128"/>
        <c:crosses val="autoZero"/>
        <c:auto val="1"/>
        <c:lblAlgn val="ctr"/>
        <c:lblOffset val="100"/>
        <c:noMultiLvlLbl val="0"/>
      </c:catAx>
      <c:valAx>
        <c:axId val="2131165336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5841864"/>
        <c:crosses val="max"/>
        <c:crossBetween val="between"/>
      </c:valAx>
      <c:catAx>
        <c:axId val="2145841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1165336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199" y="2333624"/>
      <a:ext cx="10515598" cy="4351336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Количество охваченных химиопрофилактикой перинатальной передачи ВИЧ-инфекции в период беременности женщин с ВИЧ-инфекцией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0.25</c:v>
                </c:pt>
                <c:pt idx="1">
                  <c:v>0.3</c:v>
                </c:pt>
                <c:pt idx="2">
                  <c:v>0.31</c:v>
                </c:pt>
                <c:pt idx="3">
                  <c:v>0.32</c:v>
                </c:pt>
                <c:pt idx="4">
                  <c:v>0.35</c:v>
                </c:pt>
                <c:pt idx="5">
                  <c:v>0.37</c:v>
                </c:pt>
                <c:pt idx="6">
                  <c:v>0.49</c:v>
                </c:pt>
                <c:pt idx="7">
                  <c:v>0.5</c:v>
                </c:pt>
                <c:pt idx="8">
                  <c:v>0.51</c:v>
                </c:pt>
                <c:pt idx="9">
                  <c:v>0.52</c:v>
                </c:pt>
                <c:pt idx="10">
                  <c:v>0.6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overlap val="-27"/>
        <c:axId val="2146292232"/>
        <c:axId val="2131051944"/>
      </c:barChart>
      <c:catAx>
        <c:axId val="214629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1051944"/>
        <c:crosses val="autoZero"/>
        <c:auto val="1"/>
        <c:lblAlgn val="ctr"/>
        <c:lblOffset val="100"/>
        <c:noMultiLvlLbl val="0"/>
      </c:catAx>
      <c:valAx>
        <c:axId val="2131051944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6292232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847531" y="2225459"/>
      <a:ext cx="10515600" cy="438061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0.25</c:v>
                </c:pt>
                <c:pt idx="1">
                  <c:v>0.3</c:v>
                </c:pt>
                <c:pt idx="2">
                  <c:v>0.31</c:v>
                </c:pt>
                <c:pt idx="3">
                  <c:v>0.32</c:v>
                </c:pt>
                <c:pt idx="4">
                  <c:v>0.35</c:v>
                </c:pt>
                <c:pt idx="5">
                  <c:v>0.37</c:v>
                </c:pt>
                <c:pt idx="6">
                  <c:v>0.49</c:v>
                </c:pt>
                <c:pt idx="7">
                  <c:v>0.5</c:v>
                </c:pt>
                <c:pt idx="8">
                  <c:v>0.51</c:v>
                </c:pt>
                <c:pt idx="9">
                  <c:v>0.52</c:v>
                </c:pt>
                <c:pt idx="10">
                  <c:v>0.6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overlap val="-27"/>
        <c:axId val="2128635224"/>
        <c:axId val="2128638712"/>
      </c:barChart>
      <c:catAx>
        <c:axId val="212863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28638712"/>
        <c:crosses val="autoZero"/>
        <c:auto val="1"/>
        <c:lblAlgn val="ctr"/>
        <c:lblOffset val="100"/>
        <c:noMultiLvlLbl val="0"/>
      </c:catAx>
      <c:valAx>
        <c:axId val="2128638712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28635224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838200" y="2155234"/>
      <a:ext cx="10515600" cy="4702765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r>
              <a:rPr lang="ru-RU"/>
              <a:t>Половозрастная структура прикрепленных лиц:</a:t>
            </a:r>
            <a:endParaRPr/>
          </a:p>
        </c:rich>
      </c:tx>
      <c:layout>
        <c:manualLayout>
          <c:xMode val="edge"/>
          <c:yMode val="edge"/>
          <c:x val="0.012866311728419622"/>
          <c:y val="0.018415637698277851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 bwMode="auto"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 xml:space="preserve">0-14 лет</c:v>
                </c:pt>
                <c:pt idx="1">
                  <c:v xml:space="preserve">15-19 лет</c:v>
                </c:pt>
                <c:pt idx="2">
                  <c:v xml:space="preserve">20-24 года</c:v>
                </c:pt>
                <c:pt idx="3">
                  <c:v xml:space="preserve">25-29 лет</c:v>
                </c:pt>
                <c:pt idx="4">
                  <c:v xml:space="preserve">30-34 года</c:v>
                </c:pt>
                <c:pt idx="5">
                  <c:v xml:space="preserve">35-39 лет</c:v>
                </c:pt>
                <c:pt idx="6">
                  <c:v xml:space="preserve">40-44 года</c:v>
                </c:pt>
                <c:pt idx="7">
                  <c:v xml:space="preserve">45-49 лет</c:v>
                </c:pt>
                <c:pt idx="8">
                  <c:v xml:space="preserve"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 bwMode="auto"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 xml:space="preserve">0-14 лет</c:v>
                </c:pt>
                <c:pt idx="1">
                  <c:v xml:space="preserve">15-19 лет</c:v>
                </c:pt>
                <c:pt idx="2">
                  <c:v xml:space="preserve">20-24 года</c:v>
                </c:pt>
                <c:pt idx="3">
                  <c:v xml:space="preserve">25-29 лет</c:v>
                </c:pt>
                <c:pt idx="4">
                  <c:v xml:space="preserve">30-34 года</c:v>
                </c:pt>
                <c:pt idx="5">
                  <c:v xml:space="preserve">35-39 лет</c:v>
                </c:pt>
                <c:pt idx="6">
                  <c:v xml:space="preserve">40-44 года</c:v>
                </c:pt>
                <c:pt idx="7">
                  <c:v xml:space="preserve">45-49 лет</c:v>
                </c:pt>
                <c:pt idx="8">
                  <c:v xml:space="preserve"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overlap val="100"/>
        <c:axId val="2137594952"/>
        <c:axId val="2137095832"/>
      </c:barChart>
      <c:catAx>
        <c:axId val="2137594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7095832"/>
        <c:crosses val="autoZero"/>
        <c:auto val="1"/>
        <c:lblAlgn val="ctr"/>
        <c:lblOffset val="100"/>
        <c:noMultiLvlLbl val="0"/>
      </c:catAx>
      <c:valAx>
        <c:axId val="2137095832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7594952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5704112" y="1169580"/>
      <a:ext cx="5649687" cy="5688419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Доля детей, рожденных от ВИЧ-инфицированных матерей и обследованных методом ПЦР за период 2009-2018 гг.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0.25</c:v>
                </c:pt>
                <c:pt idx="1">
                  <c:v>0.3</c:v>
                </c:pt>
                <c:pt idx="2">
                  <c:v>0.31</c:v>
                </c:pt>
                <c:pt idx="3">
                  <c:v>0.32</c:v>
                </c:pt>
                <c:pt idx="4">
                  <c:v>0.35</c:v>
                </c:pt>
                <c:pt idx="5">
                  <c:v>0.37</c:v>
                </c:pt>
                <c:pt idx="6">
                  <c:v>0.49</c:v>
                </c:pt>
                <c:pt idx="7">
                  <c:v>0.5</c:v>
                </c:pt>
                <c:pt idx="8">
                  <c:v>0.51</c:v>
                </c:pt>
                <c:pt idx="9">
                  <c:v>0.52</c:v>
                </c:pt>
                <c:pt idx="10">
                  <c:v>0.6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overlap val="-27"/>
        <c:axId val="2128775176"/>
        <c:axId val="2132851928"/>
      </c:barChart>
      <c:catAx>
        <c:axId val="212877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2851928"/>
        <c:crosses val="autoZero"/>
        <c:auto val="1"/>
        <c:lblAlgn val="ctr"/>
        <c:lblOffset val="100"/>
        <c:noMultiLvlLbl val="0"/>
      </c:catAx>
      <c:valAx>
        <c:axId val="2132851928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28775176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838200" y="1954950"/>
      <a:ext cx="10515600" cy="458580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Доля детей, рожденных от ВИЧ-инфицированных матерей и обследованных методом ПЦР за период 2009-2018 гг.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0.25</c:v>
                </c:pt>
                <c:pt idx="1">
                  <c:v>0.3</c:v>
                </c:pt>
                <c:pt idx="2">
                  <c:v>0.31</c:v>
                </c:pt>
                <c:pt idx="3">
                  <c:v>0.32</c:v>
                </c:pt>
                <c:pt idx="4">
                  <c:v>0.35</c:v>
                </c:pt>
                <c:pt idx="5">
                  <c:v>0.37</c:v>
                </c:pt>
                <c:pt idx="6">
                  <c:v>0.49</c:v>
                </c:pt>
                <c:pt idx="7">
                  <c:v>0.5</c:v>
                </c:pt>
                <c:pt idx="8">
                  <c:v>0.51</c:v>
                </c:pt>
                <c:pt idx="9">
                  <c:v>0.52</c:v>
                </c:pt>
                <c:pt idx="10">
                  <c:v>0.6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overlap val="-27"/>
        <c:axId val="2134513432"/>
        <c:axId val="2133049144"/>
      </c:barChart>
      <c:catAx>
        <c:axId val="2134513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3049144"/>
        <c:crosses val="autoZero"/>
        <c:auto val="1"/>
        <c:lblAlgn val="ctr"/>
        <c:lblOffset val="100"/>
        <c:noMultiLvlLbl val="0"/>
      </c:catAx>
      <c:valAx>
        <c:axId val="2133049144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513432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838200" y="2144601"/>
      <a:ext cx="10515600" cy="458580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Заболеваемость населения (на 100 тыс.населения)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120</c:v>
                </c:pt>
                <c:pt idx="2">
                  <c:v>115</c:v>
                </c:pt>
                <c:pt idx="3">
                  <c:v>120</c:v>
                </c:pt>
                <c:pt idx="4">
                  <c:v>110</c:v>
                </c:pt>
                <c:pt idx="5">
                  <c:v>100</c:v>
                </c:pt>
                <c:pt idx="6">
                  <c:v>90</c:v>
                </c:pt>
                <c:pt idx="7">
                  <c:v>100</c:v>
                </c:pt>
                <c:pt idx="8">
                  <c:v>115</c:v>
                </c:pt>
                <c:pt idx="9">
                  <c:v>105</c:v>
                </c:pt>
                <c:pt idx="10">
                  <c:v>100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6379672"/>
        <c:axId val="2146383320"/>
      </c:barChart>
      <c:catAx>
        <c:axId val="214637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6383320"/>
        <c:crosses val="autoZero"/>
        <c:auto val="1"/>
        <c:lblAlgn val="ctr"/>
        <c:lblOffset val="100"/>
        <c:noMultiLvlLbl val="0"/>
      </c:catAx>
      <c:valAx>
        <c:axId val="2146383320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6379672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771197" y="1789470"/>
      <a:ext cx="10649606" cy="4758812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Выявляемость</a:t>
            </a:r>
            <a:endParaRPr/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50" b="0" i="0" u="none" strike="noStrike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firstSliceAng val="0"/>
      </c:pie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1825625"/>
      <a:ext cx="10515600" cy="4351338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2340000000000001"/>
          <c:y val="0.043490000000000001"/>
          <c:w val="0.95677999999999996"/>
          <c:h val="0.85826999999999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Количество выявленных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5.3</c:v>
                </c:pt>
                <c:pt idx="1">
                  <c:v>2.6</c:v>
                </c:pt>
                <c:pt idx="2">
                  <c:v>4.3</c:v>
                </c:pt>
                <c:pt idx="3">
                  <c:v>4.5</c:v>
                </c:pt>
                <c:pt idx="4">
                  <c:v>6.9</c:v>
                </c:pt>
                <c:pt idx="5">
                  <c:v>2.3</c:v>
                </c:pt>
                <c:pt idx="6">
                  <c:v>3.4</c:v>
                </c:pt>
                <c:pt idx="7">
                  <c:v>4.4</c:v>
                </c:pt>
                <c:pt idx="8">
                  <c:v>4.6</c:v>
                </c:pt>
                <c:pt idx="9">
                  <c:v>4.9</c:v>
                </c:pt>
                <c:pt idx="10">
                  <c:v>5.5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31118136"/>
        <c:axId val="2132843896"/>
      </c:barChart>
      <c:catAx>
        <c:axId val="213111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2843896"/>
        <c:crosses val="autoZero"/>
        <c:auto val="1"/>
        <c:lblAlgn val="ctr"/>
        <c:lblOffset val="100"/>
        <c:noMultiLvlLbl val="0"/>
      </c:catAx>
      <c:valAx>
        <c:axId val="2132843896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1118136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838200" y="1825624"/>
      <a:ext cx="10515600" cy="4771119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Половой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0.01113422949268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0.05</c:v>
                </c:pt>
                <c:pt idx="1">
                  <c:v>0.06</c:v>
                </c:pt>
                <c:pt idx="2">
                  <c:v>0.08</c:v>
                </c:pt>
                <c:pt idx="3">
                  <c:v>0.1</c:v>
                </c:pt>
                <c:pt idx="4">
                  <c:v>0.15</c:v>
                </c:pt>
                <c:pt idx="5">
                  <c:v>0.12</c:v>
                </c:pt>
                <c:pt idx="6">
                  <c:v>0.14</c:v>
                </c:pt>
                <c:pt idx="7">
                  <c:v>0.03</c:v>
                </c:pt>
                <c:pt idx="8">
                  <c:v>0.15</c:v>
                </c:pt>
                <c:pt idx="9">
                  <c:v>0.2</c:v>
                </c:pt>
                <c:pt idx="10">
                  <c:v>0.12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Наркотический</c:v>
                </c:pt>
              </c:strCache>
            </c:strRef>
          </c:tx>
          <c:spPr bwMode="auto"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357759680709344"/>
                  <c:y val="-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"/>
              <c:layout>
                <c:manualLayout>
                  <c:x val="0.0047701290761245699"/>
                  <c:y val="-1.02062591313885e-1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2"/>
              <c:layout>
                <c:manualLayout>
                  <c:x val="0.0047701290761245499"/>
                  <c:y val="0.002783557373172249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3"/>
              <c:layout>
                <c:manualLayout>
                  <c:x val="0.0011925322690311501"/>
                  <c:y val="-1.02062591313885e-1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4"/>
              <c:layout>
                <c:manualLayout>
                  <c:x val="0.00357759680709344"/>
                  <c:y val="-5.1031295656942502e-17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5"/>
              <c:layout>
                <c:manualLayout>
                  <c:x val="0.00357759680709344"/>
                  <c:y val="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6"/>
              <c:layout>
                <c:manualLayout>
                  <c:x val="0.0023850645380623001"/>
                  <c:y val="0.002783557373172249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8"/>
              <c:layout>
                <c:manualLayout>
                  <c:x val="0.0023850645380622099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9"/>
              <c:layout>
                <c:manualLayout>
                  <c:x val="0.00357759680709344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0"/>
              <c:layout>
                <c:manualLayout>
                  <c:x val="0.0023850645380621201"/>
                  <c:y val="-1.02062591313885e-1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0.03</c:v>
                </c:pt>
                <c:pt idx="1">
                  <c:v>0.04</c:v>
                </c:pt>
                <c:pt idx="2">
                  <c:v>0.03</c:v>
                </c:pt>
                <c:pt idx="3">
                  <c:v>0.05</c:v>
                </c:pt>
                <c:pt idx="4">
                  <c:v>0.16</c:v>
                </c:pt>
                <c:pt idx="5">
                  <c:v>0.03</c:v>
                </c:pt>
                <c:pt idx="6">
                  <c:v>0.02</c:v>
                </c:pt>
                <c:pt idx="7">
                  <c:v>0.08</c:v>
                </c:pt>
                <c:pt idx="8">
                  <c:v>0.02</c:v>
                </c:pt>
                <c:pt idx="9">
                  <c:v>0.03</c:v>
                </c:pt>
                <c:pt idx="10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Вертикальный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357759680709344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"/>
              <c:layout>
                <c:manualLayout>
                  <c:x val="0.00357759680709344"/>
                  <c:y val="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2"/>
              <c:layout>
                <c:manualLayout>
                  <c:x val="0.0023850645380623001"/>
                  <c:y val="0.008350672119516750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4"/>
              <c:layout>
                <c:manualLayout>
                  <c:x val="0.0023850645380623001"/>
                  <c:y val="-0.0069588934329306304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7"/>
              <c:layout>
                <c:manualLayout>
                  <c:x val="0.0011925322690311501"/>
                  <c:y val="-1.02062591313885e-16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Лист1!$D$2:$D$12</c:f>
              <c:numCache>
                <c:formatCode>0%</c:formatCode>
                <c:ptCount val="11"/>
                <c:pt idx="0">
                  <c:v>0.02</c:v>
                </c:pt>
                <c:pt idx="1">
                  <c:v>0.03</c:v>
                </c:pt>
                <c:pt idx="2">
                  <c:v>0.02</c:v>
                </c:pt>
                <c:pt idx="3">
                  <c:v>0.07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0.04</c:v>
                </c:pt>
                <c:pt idx="8">
                  <c:v>0.04</c:v>
                </c:pt>
                <c:pt idx="9">
                  <c:v>0.02</c:v>
                </c:pt>
                <c:pt idx="10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 bwMode="auto"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0023850645380622702"/>
                  <c:y val="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2"/>
              <c:layout>
                <c:manualLayout>
                  <c:x val="0.00357759680709344"/>
                  <c:y val="0.002783557373172249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3"/>
              <c:layout>
                <c:manualLayout>
                  <c:x val="0.0035775968070934001"/>
                  <c:y val="-0.0027835573731722499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4"/>
              <c:layout>
                <c:manualLayout>
                  <c:x val="0.0047701290761245898"/>
                  <c:y val="0.0027835573731721502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5"/>
              <c:layout>
                <c:manualLayout>
                  <c:x val="0.0023850645380623001"/>
                  <c:y val="0.0055671147463444998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8"/>
              <c:layout>
                <c:manualLayout>
                  <c:x val="0.0023850645380623001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0"/>
              <c:layout>
                <c:manualLayout>
                  <c:x val="0.0083477258832180407"/>
                  <c:y val="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Лист1!$E$2:$E$12</c:f>
              <c:numCache>
                <c:formatCode>0%</c:formatCode>
                <c:ptCount val="11"/>
                <c:pt idx="0">
                  <c:v>0.04</c:v>
                </c:pt>
                <c:pt idx="1">
                  <c:v>0.02</c:v>
                </c:pt>
                <c:pt idx="2">
                  <c:v>0.01</c:v>
                </c:pt>
                <c:pt idx="3">
                  <c:v>0.03</c:v>
                </c:pt>
                <c:pt idx="4">
                  <c:v>0.04</c:v>
                </c:pt>
                <c:pt idx="5">
                  <c:v>0.03</c:v>
                </c:pt>
                <c:pt idx="6">
                  <c:v>0.05</c:v>
                </c:pt>
                <c:pt idx="7">
                  <c:v>0.06</c:v>
                </c:pt>
                <c:pt idx="8">
                  <c:v>0.02</c:v>
                </c:pt>
                <c:pt idx="9">
                  <c:v>0.1</c:v>
                </c:pt>
                <c:pt idx="10">
                  <c:v>0.02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5837464"/>
        <c:axId val="2128726232"/>
      </c:barChart>
      <c:catAx>
        <c:axId val="2145837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28726232"/>
        <c:crosses val="autoZero"/>
        <c:auto val="1"/>
        <c:lblAlgn val="ctr"/>
        <c:lblOffset val="100"/>
        <c:noMultiLvlLbl val="0"/>
      </c:catAx>
      <c:valAx>
        <c:axId val="2128726232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837464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771197" y="1975944"/>
      <a:ext cx="10649606" cy="4562507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Смертность среди ВИЧ-инфицированных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34211704"/>
        <c:axId val="214614613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% умерших от СПИДа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0.24</c:v>
                </c:pt>
                <c:pt idx="1">
                  <c:v>0.44</c:v>
                </c:pt>
                <c:pt idx="2">
                  <c:v>0.18</c:v>
                </c:pt>
                <c:pt idx="3">
                  <c:v>0.28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0.6</c:v>
                </c:pt>
                <c:pt idx="8">
                  <c:v>0.5</c:v>
                </c:pt>
                <c:pt idx="9">
                  <c:v>0.3</c:v>
                </c:pt>
                <c:pt idx="10">
                  <c:v>0.6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45415336"/>
        <c:axId val="2132805960"/>
      </c:lineChart>
      <c:valAx>
        <c:axId val="2132805960"/>
        <c:scaling>
          <c:orientation val="minMax"/>
        </c:scaling>
        <c:delete val="0"/>
        <c:axPos val="r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5415336"/>
        <c:crosses val="max"/>
        <c:crossBetween val="between"/>
      </c:valAx>
      <c:catAx>
        <c:axId val="2145415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2805960"/>
        <c:crosses val="autoZero"/>
        <c:auto val="1"/>
        <c:lblAlgn val="ctr"/>
        <c:lblOffset val="100"/>
        <c:noMultiLvlLbl val="0"/>
      </c:catAx>
      <c:valAx>
        <c:axId val="2146146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4211704"/>
        <c:crosses val="autoZero"/>
        <c:crossBetween val="between"/>
      </c:valAx>
      <c:catAx>
        <c:axId val="2134211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6146136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789858" y="2346960"/>
      <a:ext cx="10612284" cy="4389120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Смертность от ВИЧ-инфекции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219"/>
        <c:axId val="2146316360"/>
        <c:axId val="213127788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% умерших от СПИДа</c:v>
                </c:pt>
              </c:strCache>
            </c:strRef>
          </c:tx>
          <c:spPr bwMode="auto">
            <a:prstGeom prst="rect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.088164251207729499"/>
                  <c:y val="0.062626285040824195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0%</c:formatCode>
                <c:ptCount val="2"/>
                <c:pt idx="0">
                  <c:v>0.024</c:v>
                </c:pt>
                <c:pt idx="1">
                  <c:v>0.04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2139666392"/>
        <c:axId val="2130720856"/>
      </c:lineChart>
      <c:valAx>
        <c:axId val="2130720856"/>
        <c:scaling>
          <c:orientation val="minMax"/>
        </c:scaling>
        <c:delete val="0"/>
        <c:axPos val="r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9666392"/>
        <c:crosses val="max"/>
        <c:crossBetween val="between"/>
      </c:valAx>
      <c:catAx>
        <c:axId val="213966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30720856"/>
        <c:crosses val="autoZero"/>
        <c:auto val="1"/>
        <c:lblAlgn val="ctr"/>
        <c:lblOffset val="100"/>
        <c:noMultiLvlLbl val="0"/>
      </c:catAx>
      <c:valAx>
        <c:axId val="2131277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146316360"/>
        <c:crosses val="autoZero"/>
        <c:crossBetween val="between"/>
      </c:valAx>
      <c:catAx>
        <c:axId val="2146316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1277880"/>
        <c:crosses val="autoZero"/>
        <c:auto val="1"/>
        <c:lblAlgn val="ctr"/>
        <c:lblOffset val="100"/>
        <c:noMultiLvlLbl val="0"/>
      </c:cat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38200" y="2659954"/>
      <a:ext cx="10515600" cy="4055805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90-90-90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Показатели каскада</c:v>
                </c:pt>
              </c:strCache>
            </c:strRef>
          </c:tx>
          <c:spPr bwMode="auto"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c:spPr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ru-RU" sz="1200" b="0" i="0" u="none" strike="noStrike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Lbls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</c:v>
                </c:pt>
                <c:pt idx="1">
                  <c:v>50</c:v>
                </c:pt>
                <c:pt idx="2">
                  <c:v>80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axId val="2139818776"/>
        <c:axId val="2134314488"/>
      </c:areaChart>
      <c:catAx>
        <c:axId val="213981877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4314488"/>
        <c:crosses val="autoZero"/>
        <c:auto val="1"/>
        <c:lblAlgn val="ctr"/>
        <c:lblOffset val="100"/>
        <c:noMultiLvlLbl val="0"/>
      </c:catAx>
      <c:valAx>
        <c:axId val="2134314488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9818776"/>
        <c:crosses val="autoZero"/>
        <c:crossBetween val="midCat"/>
      </c:valAx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 bwMode="auto">
    <a:xfrm>
      <a:off x="2586182" y="2639813"/>
      <a:ext cx="7019636" cy="4078624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/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/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/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/>
</cs:chartStyl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/>
            </a:fld>
            <a:endParaRPr lang="ru-RU"/>
          </a:p>
        </p:txBody>
      </p:sp>
      <p:sp>
        <p:nvSpPr>
          <p:cNvPr id="4" name="Образ слайда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Столбик мужчин вписывать со знаком "-"</a:t>
            </a:r>
            <a:r>
              <a:rPr lang="ru-RU"/>
              <a:t> </a:t>
            </a: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Например: не 5400, а -5400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0AF128-A8E1-4FE8-9FE4-D7FE0D8FF0ED}" type="slidenum">
              <a:rPr lang="ru-RU"/>
              <a:t/>
            </a:fld>
            <a:endParaRPr lang="ru-RU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Столбик мужчин вписывать со знаком "-"</a:t>
            </a:r>
            <a:r>
              <a:rPr lang="ru-RU"/>
              <a:t> </a:t>
            </a:r>
            <a:r>
              <a:rPr lang="ru-RU" sz="1200" b="0" i="0" u="none" strike="no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Например: не 5400, а -5400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0AF128-A8E1-4FE8-9FE4-D7FE0D8FF0ED}" type="slidenum">
              <a:rPr lang="ru-RU"/>
              <a:t/>
            </a:fld>
            <a:endParaRPr lang="ru-RU"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C964EF-9BAA-4B79-9A23-30B5B14AF75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0E85BA-1D5B-48BB-AAFC-0C73E92BD69A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 /><Relationship Id="rId4" Type="http://schemas.openxmlformats.org/officeDocument/2006/relationships/image" Target="../media/image3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 /><Relationship Id="rId4" Type="http://schemas.openxmlformats.org/officeDocument/2006/relationships/image" Target="../media/image3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 /><Relationship Id="rId3" Type="http://schemas.openxmlformats.org/officeDocument/2006/relationships/image" Target="../media/image3.pn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 /><Relationship Id="rId3" Type="http://schemas.openxmlformats.org/officeDocument/2006/relationships/chart" Target="../charts/chart5.xml" /><Relationship Id="rId4" Type="http://schemas.openxmlformats.org/officeDocument/2006/relationships/image" Target="../media/image3.pn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 /><Relationship Id="rId3" Type="http://schemas.openxmlformats.org/officeDocument/2006/relationships/image" Target="../media/image3.pn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 /><Relationship Id="rId3" Type="http://schemas.openxmlformats.org/officeDocument/2006/relationships/image" Target="../media/image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 /><Relationship Id="rId3" Type="http://schemas.openxmlformats.org/officeDocument/2006/relationships/image" Target="../media/image3.pn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 /><Relationship Id="rId3" Type="http://schemas.openxmlformats.org/officeDocument/2006/relationships/image" Target="../media/image3.pn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 /><Relationship Id="rId3" Type="http://schemas.openxmlformats.org/officeDocument/2006/relationships/image" Target="../media/image3.png"/></Relationships>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 /><Relationship Id="rId3" Type="http://schemas.openxmlformats.org/officeDocument/2006/relationships/image" Target="../media/image3.png"/></Relationships>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 /><Relationship Id="rId3" Type="http://schemas.openxmlformats.org/officeDocument/2006/relationships/image" Target="../media/image3.png"/></Relationships>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 /><Relationship Id="rId3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 /><Relationship Id="rId3" Type="http://schemas.openxmlformats.org/officeDocument/2006/relationships/image" Target="../media/image3.png"/></Relationships>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 /><Relationship Id="rId3" Type="http://schemas.openxmlformats.org/officeDocument/2006/relationships/image" Target="../media/image3.png"/></Relationships>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 /><Relationship Id="rId3" Type="http://schemas.openxmlformats.org/officeDocument/2006/relationships/image" Target="../media/image3.png"/></Relationships>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 /><Relationship Id="rId3" Type="http://schemas.openxmlformats.org/officeDocument/2006/relationships/image" Target="../media/image3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 /><Relationship Id="rId3" Type="http://schemas.openxmlformats.org/officeDocument/2006/relationships/image" Target="../media/image3.png"/></Relationships>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 /><Relationship Id="rId3" Type="http://schemas.openxmlformats.org/officeDocument/2006/relationships/image" Target="../media/image3.png"/></Relationships>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 /><Relationship Id="rId3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 /><Relationship Id="rId3" Type="http://schemas.openxmlformats.org/officeDocument/2006/relationships/image" Target="../media/image3.png"/></Relationships>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7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33222" y="1602028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Заявка на участие во Всероссийском конкурсе «Лучший СПИД-центр»</a:t>
            </a:r>
            <a:endParaRPr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519084" y="232359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3200">
                <a:solidFill>
                  <a:srgbClr val="C00000"/>
                </a:solidFill>
              </a:rPr>
              <a:t>Номинация: «Лучший СПИД-центр 2023»</a:t>
            </a:r>
            <a:endParaRPr/>
          </a:p>
        </p:txBody>
      </p:sp>
      <p:pic>
        <p:nvPicPr>
          <p:cNvPr id="1732427948" name="Рисунок 17324279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5032" y="105949"/>
            <a:ext cx="3657600" cy="1143000"/>
          </a:xfrm>
          <a:prstGeom prst="rect">
            <a:avLst/>
          </a:prstGeom>
        </p:spPr>
      </p:pic>
      <p:pic>
        <p:nvPicPr>
          <p:cNvPr id="1654363591" name="Рисунок 165436359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776095" y="105949"/>
            <a:ext cx="2257425" cy="17049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Услуги для населения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Перечислить,  кратко описать, какие принимаются меры для обеспечения конфиденциальности и защиты прав пациентов с ВИЧ-инфекцией</a:t>
            </a: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Децентрализация помощи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Перечислить, кратко описать, какие принимаются меры по децентрализации помощи в области профилактики и лечения ВИЧ-инфекции</a:t>
            </a: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Общая характеристика закрепленного за СПИД-центром региона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/>
              <a:t>территориальные и исторические особенности (миграционные, наличие на территории учреждений ФСИН и др.):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Можно разбить данный слайд на несколько</a:t>
            </a: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 u="sng"/>
              <a:t>уровень жизни населения: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Кратко описать: например, состояние доходов, основные сферы получения доходов, выделить интересные факты</a:t>
            </a:r>
            <a:endParaRPr/>
          </a:p>
        </p:txBody>
      </p:sp>
      <p:pic>
        <p:nvPicPr>
          <p:cNvPr id="1222148711" name="Рисунок 12221487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268799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Численность и половозрастная структура населения (диаграмма)</a:t>
            </a:r>
            <a:endParaRPr/>
          </a:p>
        </p:txBody>
      </p:sp>
      <p:graphicFrame>
        <p:nvGraphicFramePr>
          <p:cNvPr id="9" name="Объект 8"/>
          <p:cNvGraphicFramePr>
            <a:graphicFrameLocks xmlns:a="http://schemas.openxmlformats.org/drawingml/2006/main"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Объект 9"/>
          <p:cNvSpPr>
            <a:spLocks noGrp="1"/>
          </p:cNvSpPr>
          <p:nvPr>
            <p:ph sz="half" idx="2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/>
              <a:t>Общая численность населения: </a:t>
            </a:r>
            <a:endParaRPr/>
          </a:p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указать число</a:t>
            </a:r>
            <a:endParaRPr lang="ru-RU"/>
          </a:p>
        </p:txBody>
      </p:sp>
      <p:pic>
        <p:nvPicPr>
          <p:cNvPr id="487992745" name="Рисунок 48799274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097278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Общая характеристика обслуживаемого контингента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737652" y="1768815"/>
            <a:ext cx="4966461" cy="4351338"/>
          </a:xfrm>
        </p:spPr>
        <p:txBody>
          <a:bodyPr/>
          <a:lstStyle/>
          <a:p>
            <a:pPr>
              <a:defRPr/>
            </a:pPr>
            <a:r>
              <a:rPr lang="ru-RU" b="1"/>
              <a:t>численность:</a:t>
            </a:r>
            <a:r>
              <a:rPr lang="ru-RU" b="1">
                <a:solidFill>
                  <a:schemeClr val="bg1">
                    <a:lumMod val="65000"/>
                  </a:schemeClr>
                </a:solidFill>
              </a:rPr>
              <a:t> указать число</a:t>
            </a:r>
            <a:endParaRPr lang="ru-RU" b="1"/>
          </a:p>
        </p:txBody>
      </p:sp>
      <p:graphicFrame>
        <p:nvGraphicFramePr>
          <p:cNvPr id="5" name="Объект 8"/>
          <p:cNvGraphicFramePr>
            <a:graphicFrameLocks xmlns:a="http://schemas.openxmlformats.org/drawingml/2006/main"/>
          </p:cNvGraphicFramePr>
          <p:nvPr/>
        </p:nvGraphicFramePr>
        <p:xfrm>
          <a:off x="5704112" y="1169580"/>
          <a:ext cx="5649687" cy="5688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14959881" name="Рисунок 1214959880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789853"/>
            <a:ext cx="10515600" cy="1772622"/>
          </a:xfrm>
        </p:spPr>
        <p:txBody>
          <a:bodyPr/>
          <a:lstStyle/>
          <a:p>
            <a:pPr algn="ctr">
              <a:defRPr/>
            </a:pPr>
            <a:r>
              <a:rPr lang="ru-RU"/>
              <a:t>Динамика эпидемиологических показателей по региону</a:t>
            </a:r>
            <a:endParaRPr/>
          </a:p>
        </p:txBody>
      </p:sp>
      <p:pic>
        <p:nvPicPr>
          <p:cNvPr id="41454170" name="Рисунок 414541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Заболеваемость населения ВИЧ-инфекцией  </a:t>
            </a:r>
            <a:br>
              <a:rPr lang="ru-RU" sz="3600"/>
            </a:br>
            <a:r>
              <a:rPr lang="ru-RU" sz="3600"/>
              <a:t>(на 100 тыс. населения) за период 2012–2022 гг.</a:t>
            </a:r>
            <a:endParaRPr/>
          </a:p>
        </p:txBody>
      </p:sp>
      <p:graphicFrame>
        <p:nvGraphicFramePr>
          <p:cNvPr id="10" name="Объект 9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771197" y="1789470"/>
          <a:ext cx="10649606" cy="475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64743112" name="Рисунок 66474311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67518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5000"/>
          </a:bodyPr>
          <a:lstStyle/>
          <a:p>
            <a:pPr>
              <a:defRPr/>
            </a:pPr>
            <a:r>
              <a:rPr lang="ru-RU" sz="3600"/>
              <a:t>Выявляемость ВИЧ-инфекции </a:t>
            </a:r>
            <a:br>
              <a:rPr lang="ru-RU" sz="3600"/>
            </a:br>
            <a:r>
              <a:rPr lang="ru-RU" sz="3600"/>
              <a:t>(на 1000 обследованных) за период 2012–2022 гг.</a:t>
            </a:r>
            <a:endParaRPr/>
          </a:p>
        </p:txBody>
      </p:sp>
      <p:graphicFrame>
        <p:nvGraphicFramePr>
          <p:cNvPr id="6" name="Объект 5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9"/>
          <p:cNvGraphicFramePr>
            <a:graphicFrameLocks xmlns:a="http://schemas.openxmlformats.org/drawingml/2006/main"/>
          </p:cNvGraphicFramePr>
          <p:nvPr/>
        </p:nvGraphicFramePr>
        <p:xfrm>
          <a:off x="838200" y="1825624"/>
          <a:ext cx="10515600" cy="477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1612922" name="Рисунок 34161292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Структура путей передачи ВИЧ-инфекции </a:t>
            </a:r>
            <a:br>
              <a:rPr lang="ru-RU" sz="3600"/>
            </a:br>
            <a:r>
              <a:rPr lang="ru-RU" sz="3600"/>
              <a:t>(в % по годам) за период 2012–2022 гг.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18991" y="1563542"/>
            <a:ext cx="10925613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000">
                <a:solidFill>
                  <a:schemeClr val="bg1">
                    <a:lumMod val="65000"/>
                  </a:schemeClr>
                </a:solidFill>
              </a:rPr>
              <a:t>Можно добавить пути передачи. Данные пути передачи приведены для примера</a:t>
            </a:r>
            <a:endParaRPr lang="ru-RU" sz="2000"/>
          </a:p>
        </p:txBody>
      </p:sp>
      <p:graphicFrame>
        <p:nvGraphicFramePr>
          <p:cNvPr id="4" name="Объект 9"/>
          <p:cNvGraphicFramePr>
            <a:graphicFrameLocks xmlns:a="http://schemas.openxmlformats.org/drawingml/2006/main"/>
          </p:cNvGraphicFramePr>
          <p:nvPr/>
        </p:nvGraphicFramePr>
        <p:xfrm>
          <a:off x="771197" y="1975944"/>
          <a:ext cx="10649606" cy="456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60435639" name="Рисунок 66043563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8440124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Смертность населения от ВИЧ-инфекции (на 100 тыс. населения)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538288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включая долю умерших от СПИДа (в % от числа летальных случаев среди ВИЧ-инфицированных) за период 2012–2022 гг.</a:t>
            </a:r>
            <a:endParaRPr/>
          </a:p>
        </p:txBody>
      </p:sp>
      <p:graphicFrame>
        <p:nvGraphicFramePr>
          <p:cNvPr id="10" name="Диаграмма 9"/>
          <p:cNvGraphicFramePr>
            <a:graphicFrameLocks xmlns:a="http://schemas.openxmlformats.org/drawingml/2006/main"/>
          </p:cNvGraphicFramePr>
          <p:nvPr/>
        </p:nvGraphicFramePr>
        <p:xfrm>
          <a:off x="789858" y="2346960"/>
          <a:ext cx="10612284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40396928" name="Рисунок 104039692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Правила заполнения заявки: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14400" y="1576873"/>
            <a:ext cx="10002416" cy="4824427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/>
              <a:t>Необходимо заполнить </a:t>
            </a:r>
            <a:r>
              <a:rPr lang="ru-RU" b="1" u="sng">
                <a:solidFill>
                  <a:srgbClr val="FF0000"/>
                </a:solidFill>
              </a:rPr>
              <a:t>ВСЕ</a:t>
            </a:r>
            <a:r>
              <a:rPr lang="ru-RU"/>
              <a:t> слайды и поля заявки, серый текст-пояснение нужно удалить.</a:t>
            </a:r>
            <a:endParaRPr/>
          </a:p>
          <a:p>
            <a:pPr>
              <a:defRPr/>
            </a:pPr>
            <a:r>
              <a:rPr lang="ru-RU"/>
              <a:t>Там, где не указан год, рассматриваются 2022–2023 гг.</a:t>
            </a:r>
            <a:endParaRPr lang="en-US"/>
          </a:p>
          <a:p>
            <a:pPr>
              <a:defRPr/>
            </a:pPr>
            <a:r>
              <a:rPr lang="ru-RU"/>
              <a:t>Можно добавить 3–5 дополнительных слайдов по заявленной тематике.</a:t>
            </a:r>
            <a:endParaRPr/>
          </a:p>
          <a:p>
            <a:pPr>
              <a:defRPr/>
            </a:pPr>
            <a:r>
              <a:rPr lang="ru-RU"/>
              <a:t>Для изменения диаграммы: кликнуть правой кнопкой мыши по диаграмме, выбрать «изменить данные», в таблицу вписать свои данные, закрыть таблицу. Данные обновляются автоматически.</a:t>
            </a:r>
            <a:endParaRPr/>
          </a:p>
          <a:p>
            <a:pPr>
              <a:defRPr/>
            </a:pPr>
            <a:r>
              <a:rPr lang="ru-RU"/>
              <a:t>Заявка может быть отправлена организаторами на доработку.</a:t>
            </a:r>
            <a:endParaRPr/>
          </a:p>
          <a:p>
            <a:pPr>
              <a:defRPr/>
            </a:pPr>
            <a:r>
              <a:rPr lang="ru-RU"/>
              <a:t>Данная заявка должна быть сохранена и прикреплена в формате </a:t>
            </a:r>
            <a:r>
              <a:rPr lang="en-US"/>
              <a:t>Power Point</a:t>
            </a:r>
            <a:r>
              <a:rPr lang="ru-RU"/>
              <a:t> на странице конкурса </a:t>
            </a:r>
            <a:r>
              <a:rPr lang="en-US" i="1">
                <a:solidFill>
                  <a:srgbClr val="FF0000"/>
                </a:solidFill>
              </a:rPr>
              <a:t>o-</a:t>
            </a:r>
            <a:r>
              <a:rPr lang="en-US" i="1">
                <a:solidFill>
                  <a:srgbClr val="FF0000"/>
                </a:solidFill>
              </a:rPr>
              <a:t>spide.ru</a:t>
            </a:r>
            <a:r>
              <a:rPr lang="ru-RU"/>
              <a:t>.</a:t>
            </a:r>
            <a:endParaRPr/>
          </a:p>
          <a:p>
            <a:pPr marL="0" indent="0" algn="ctr">
              <a:buNone/>
              <a:defRPr/>
            </a:pPr>
            <a:r>
              <a:rPr lang="ru-RU" i="1">
                <a:solidFill>
                  <a:srgbClr val="FF0000"/>
                </a:solidFill>
              </a:rPr>
              <a:t>Внимание! </a:t>
            </a:r>
            <a:endParaRPr/>
          </a:p>
          <a:p>
            <a:pPr marL="0" indent="0" algn="ctr">
              <a:buNone/>
              <a:defRPr/>
            </a:pPr>
            <a:r>
              <a:rPr lang="ru-RU" i="1">
                <a:solidFill>
                  <a:srgbClr val="FF0000"/>
                </a:solidFill>
              </a:rPr>
              <a:t>Обязательно сначала сохраните файл на компьютер, а затем приступайте к редактированию.</a:t>
            </a:r>
            <a:endParaRPr/>
          </a:p>
        </p:txBody>
      </p:sp>
      <p:pic>
        <p:nvPicPr>
          <p:cNvPr id="1784889161" name="Рисунок 178488916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85821"/>
            <a:ext cx="8430599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Смертность населения от ВИЧ-инфекции (на 100 тыс. населения)</a:t>
            </a:r>
            <a:endParaRPr/>
          </a:p>
        </p:txBody>
      </p:sp>
      <p:graphicFrame>
        <p:nvGraphicFramePr>
          <p:cNvPr id="6" name="Объект 5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2659954"/>
          <a:ext cx="10515600" cy="405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бъект 2"/>
          <p:cNvSpPr txBox="1"/>
          <p:nvPr/>
        </p:nvSpPr>
        <p:spPr bwMode="auto">
          <a:xfrm>
            <a:off x="838200" y="153866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включая долю умерших от СПИДа (в % от числа летальных случаев среди ВИЧ-инфицированных) за 9 месяцев 2023 г. в сравнении с аналогичным периодом 2022 г.</a:t>
            </a:r>
            <a:endParaRPr/>
          </a:p>
        </p:txBody>
      </p:sp>
      <p:pic>
        <p:nvPicPr>
          <p:cNvPr id="1126613756" name="Рисунок 112661375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30724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Достигнутые показатели каскада оказания медицинской помощи больным ВИЧ-инфекцией «90-90-90» (в %)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Каскад 90-90-90 в регионе составил:</a:t>
            </a:r>
            <a:endParaRPr/>
          </a:p>
        </p:txBody>
      </p:sp>
      <p:graphicFrame>
        <p:nvGraphicFramePr>
          <p:cNvPr id="6" name="Диаграмма 5"/>
          <p:cNvGraphicFramePr>
            <a:graphicFrameLocks xmlns:a="http://schemas.openxmlformats.org/drawingml/2006/main"/>
          </p:cNvGraphicFramePr>
          <p:nvPr/>
        </p:nvGraphicFramePr>
        <p:xfrm>
          <a:off x="2586182" y="2639813"/>
          <a:ext cx="7019636" cy="407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11941345" name="Рисунок 201194134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630555" y="2002632"/>
            <a:ext cx="10930890" cy="2852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Характеристика межведомственного взаимодействия в рамках борьбы с ВИЧ-инфекцией на уровне региона</a:t>
            </a:r>
            <a:endParaRPr/>
          </a:p>
        </p:txBody>
      </p:sp>
      <p:pic>
        <p:nvPicPr>
          <p:cNvPr id="1613434648" name="Рисунок 16134346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Перечень задействованных организаций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 bwMode="auto">
          <a:xfrm>
            <a:off x="838198" y="1825625"/>
            <a:ext cx="10591801" cy="17250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Организации, которые подключаются к борьбе с ВИЧ-инфекцией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 bwMode="auto">
          <a:xfrm>
            <a:off x="838200" y="5011161"/>
            <a:ext cx="11455400" cy="12590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Кто осуществляет руководство по вопросам борьбы с ВИЧ-инфекцией, если несколько — перечислить</a:t>
            </a:r>
            <a:endParaRPr/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838200" y="36855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200">
                <a:latin typeface="Times New Roman"/>
                <a:cs typeface="Times New Roman"/>
              </a:rPr>
              <a:t>Орган, консолидирующий работу задействованных организаций по вопросу ВИЧ-инфекции в регионе</a:t>
            </a:r>
            <a:endParaRPr/>
          </a:p>
        </p:txBody>
      </p:sp>
      <p:pic>
        <p:nvPicPr>
          <p:cNvPr id="101070745" name="Рисунок 10107074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just">
              <a:defRPr/>
            </a:pPr>
            <a:r>
              <a:rPr lang="ru-RU" sz="3600"/>
              <a:t>Система мониторинга и оценки эффективности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Описать систему мониторинга, каким образом оценивается эффективность проводимых мероприятий, можно привести пример</a:t>
            </a:r>
            <a:endParaRPr/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just">
              <a:defRPr/>
            </a:pPr>
            <a:r>
              <a:rPr lang="ru-RU" sz="3600"/>
              <a:t>Участие в региональных и международных проектах по борьбе с ВИЧ-инфекцией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с кратким описанием</a:t>
            </a:r>
            <a:endParaRPr/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478503" y="1473756"/>
            <a:ext cx="11234994" cy="391048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Организация работы по информированию населения о ВИЧ-инфекции в рамках мероприятий по первичной профилактике ВИЧ-инфекции среди населения</a:t>
            </a:r>
            <a:endParaRPr/>
          </a:p>
        </p:txBody>
      </p:sp>
      <p:pic>
        <p:nvPicPr>
          <p:cNvPr id="2010869155" name="Рисунок 201086915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61566" y="331735"/>
            <a:ext cx="10515600" cy="1325563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sz="3600"/>
              <a:t>Ресурсы, используемые в мероприятиях по первичной профилактике ВИЧ-инфекции</a:t>
            </a:r>
            <a:br>
              <a:rPr lang="ru-RU" sz="3600"/>
            </a:br>
            <a:r>
              <a:rPr lang="ru-RU" sz="3600"/>
              <a:t>(финансовые, материальные, кадровые)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</a:t>
            </a: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61566" y="331735"/>
            <a:ext cx="10515600" cy="1325563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ru-RU" sz="3600"/>
              <a:t>План по расходованию финансовых средств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Система мониторинга и оценки эффективности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Описать систему мониторинга, каким образом оценивается эффективность проводимых мероприятий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458714"/>
            <a:ext cx="10515600" cy="194057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6600"/>
              <a:t>Общая информация о СПИД-центре</a:t>
            </a:r>
            <a:endParaRPr/>
          </a:p>
        </p:txBody>
      </p:sp>
      <p:pic>
        <p:nvPicPr>
          <p:cNvPr id="1755380976" name="Рисунок 17553809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Система мониторинга и оценки эффективности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План мониторинга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4"/>
            <a:ext cx="9602173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Результаты мониторинга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План мониторинга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Система мониторинга и оценки эффективности проводимых мероприятий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Механизмы доработки и исправления ошибок, выявленных при мониторинге (описать, привести пример)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marL="0" indent="0">
              <a:defRPr/>
            </a:pPr>
            <a:r>
              <a:rPr lang="ru-RU" sz="3600"/>
              <a:t>Планы по масштабированию мероприятий по первичной профилактике ВИЧ-инфекции 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с кратким описанием</a:t>
            </a:r>
            <a:endParaRPr/>
          </a:p>
        </p:txBody>
      </p:sp>
      <p:pic>
        <p:nvPicPr>
          <p:cNvPr id="307827077" name="Рисунок 30782707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 bwMode="auto">
          <a:xfrm>
            <a:off x="707571" y="2109630"/>
            <a:ext cx="10515600" cy="156801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Уровень информированности населения — </a:t>
            </a:r>
            <a:endParaRPr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631370" y="552868"/>
            <a:ext cx="8646953" cy="1325562"/>
          </a:xfrm>
          <a:prstGeom prst="rect">
            <a:avLst/>
          </a:prstGeo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3600">
                <a:latin typeface="Times New Roman"/>
                <a:cs typeface="Times New Roman"/>
              </a:rPr>
              <a:t>Уровень информированности населения о ВИЧ-инфекции (в %)</a:t>
            </a:r>
            <a:endParaRPr/>
          </a:p>
        </p:txBody>
      </p:sp>
      <p:pic>
        <p:nvPicPr>
          <p:cNvPr id="1254829209" name="Рисунок 125482920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>
            <a:off x="838200" y="2002632"/>
            <a:ext cx="10515600" cy="2852737"/>
          </a:xfrm>
        </p:spPr>
        <p:txBody>
          <a:bodyPr/>
          <a:lstStyle/>
          <a:p>
            <a:pPr algn="ctr">
              <a:defRPr/>
            </a:pPr>
            <a:r>
              <a:rPr lang="ru-RU"/>
              <a:t>Динамика показателей, характеризующих уровень диагностики ВИЧ-инфекции</a:t>
            </a:r>
            <a:endParaRPr/>
          </a:p>
        </p:txBody>
      </p:sp>
      <p:pic>
        <p:nvPicPr>
          <p:cNvPr id="1793179" name="Рисунок 179317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8963999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/>
              <a:t>Охват населения субъекта тестированием на ВИЧ-инфекцию за период 2012–2022 гг. (в %)</a:t>
            </a:r>
            <a:endParaRPr/>
          </a:p>
        </p:txBody>
      </p:sp>
      <p:graphicFrame>
        <p:nvGraphicFramePr>
          <p:cNvPr id="6" name="Объект 9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1992086"/>
          <a:ext cx="10515600" cy="486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38742333" name="Рисунок 83874233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270999" cy="1325562"/>
          </a:xfrm>
        </p:spPr>
        <p:txBody>
          <a:bodyPr/>
          <a:lstStyle/>
          <a:p>
            <a:pPr>
              <a:defRPr/>
            </a:pPr>
            <a:r>
              <a:rPr lang="ru-RU"/>
              <a:t>Структура скрининга населения на ВИЧ-инфекцию и его эффективность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690688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ru-RU"/>
              <a:t>доля лиц, обследованных по клиническим показаниям (код 113), </a:t>
            </a:r>
            <a:endParaRPr/>
          </a:p>
          <a:p>
            <a:pPr>
              <a:defRPr/>
            </a:pPr>
            <a:r>
              <a:rPr lang="ru-RU"/>
              <a:t>доля лиц, обследованных как «Прочие» (код 118)</a:t>
            </a:r>
            <a:endParaRPr/>
          </a:p>
        </p:txBody>
      </p:sp>
      <p:graphicFrame>
        <p:nvGraphicFramePr>
          <p:cNvPr id="10" name="Диаграмма 9"/>
          <p:cNvGraphicFramePr>
            <a:graphicFrameLocks xmlns:a="http://schemas.openxmlformats.org/drawingml/2006/main"/>
          </p:cNvGraphicFramePr>
          <p:nvPr/>
        </p:nvGraphicFramePr>
        <p:xfrm>
          <a:off x="2082800" y="2694040"/>
          <a:ext cx="8026400" cy="416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98359054" name="Рисунок 209835905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40249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5000"/>
          </a:bodyPr>
          <a:lstStyle/>
          <a:p>
            <a:pPr>
              <a:defRPr/>
            </a:pPr>
            <a:r>
              <a:rPr lang="ru-RU" sz="3600"/>
              <a:t>Выявляемость ВИЧ-инфекции </a:t>
            </a:r>
            <a:br>
              <a:rPr lang="ru-RU" sz="3600"/>
            </a:br>
            <a:r>
              <a:rPr lang="ru-RU" sz="3600"/>
              <a:t>(на 1000 обследованных) за период 2012–2022 гг.</a:t>
            </a:r>
            <a:endParaRPr/>
          </a:p>
        </p:txBody>
      </p:sp>
      <p:graphicFrame>
        <p:nvGraphicFramePr>
          <p:cNvPr id="6" name="Объект 9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617220" y="1690688"/>
          <a:ext cx="1095756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63349925" name="Рисунок 196334992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150521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Уровень ранней диагностики ВИЧ-инфекции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98241" y="1289565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/>
              <a:t>доля пациентов с ВИЧ-инфекцией, имеющих уровень </a:t>
            </a:r>
            <a:r>
              <a:rPr lang="en-US" sz="2200"/>
              <a:t>CD4 </a:t>
            </a:r>
            <a:r>
              <a:rPr lang="ru-RU" sz="2200"/>
              <a:t>более 350 </a:t>
            </a:r>
            <a:r>
              <a:rPr lang="ru-RU" sz="2200"/>
              <a:t>кл</a:t>
            </a:r>
            <a:r>
              <a:rPr lang="en-US" sz="2200"/>
              <a:t>/</a:t>
            </a:r>
            <a:r>
              <a:rPr lang="ru-RU" sz="2200"/>
              <a:t>мкл</a:t>
            </a:r>
            <a:r>
              <a:rPr lang="ru-RU" sz="2200"/>
              <a:t>, </a:t>
            </a:r>
            <a:endParaRPr/>
          </a:p>
          <a:p>
            <a:pPr marL="0" indent="0">
              <a:buNone/>
              <a:defRPr/>
            </a:pPr>
            <a:r>
              <a:rPr lang="ru-RU" sz="2200"/>
              <a:t>из числа пациентов с выявленной ВИЧ-инфекцией (в % с 2012–2022 гг.)</a:t>
            </a:r>
            <a:endParaRPr sz="2200"/>
          </a:p>
        </p:txBody>
      </p:sp>
      <p:graphicFrame>
        <p:nvGraphicFramePr>
          <p:cNvPr id="5" name="Объект 9"/>
          <p:cNvGraphicFramePr>
            <a:graphicFrameLocks xmlns:a="http://schemas.openxmlformats.org/drawingml/2006/main"/>
          </p:cNvGraphicFramePr>
          <p:nvPr/>
        </p:nvGraphicFramePr>
        <p:xfrm>
          <a:off x="838200" y="226406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4960104" name="Рисунок 25496010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Информация об участнике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/>
              <a:t>Полное наименование организации: 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 u="sng"/>
              <a:t>Адрес местонахождения: 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b="1" u="sng"/>
              <a:t>Адрес официального сайта (при наличии): 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 b="1" u="sng"/>
          </a:p>
        </p:txBody>
      </p:sp>
      <p:pic>
        <p:nvPicPr>
          <p:cNvPr id="1902310538" name="Рисунок 190231053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Организация выездных форм работы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536376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количество и краткое описание проведенных выездных мероприятий по бесплатному тестированию населения на ВИЧ-инфекцию</a:t>
            </a:r>
            <a:endParaRPr/>
          </a:p>
        </p:txBody>
      </p:sp>
      <p:pic>
        <p:nvPicPr>
          <p:cNvPr id="2042981016" name="Рисунок 20429810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533359"/>
            <a:ext cx="10515600" cy="1791283"/>
          </a:xfrm>
        </p:spPr>
        <p:txBody>
          <a:bodyPr/>
          <a:lstStyle/>
          <a:p>
            <a:pPr algn="ctr">
              <a:defRPr/>
            </a:pPr>
            <a:r>
              <a:rPr lang="ru-RU"/>
              <a:t>Охват диспансерным наблюдением</a:t>
            </a:r>
            <a:endParaRPr/>
          </a:p>
        </p:txBody>
      </p:sp>
      <p:pic>
        <p:nvPicPr>
          <p:cNvPr id="372907646" name="Рисунок 37290764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554549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диспансерным наблюдением пациентов с ВИЧ-инфекцией за период 2012–2022 гг. </a:t>
            </a:r>
            <a:br>
              <a:rPr lang="ru-RU" sz="3600"/>
            </a:br>
            <a:r>
              <a:rPr lang="ru-RU" sz="3600"/>
              <a:t>(в % по годам)</a:t>
            </a:r>
            <a:endParaRPr/>
          </a:p>
        </p:txBody>
      </p:sp>
      <p:graphicFrame>
        <p:nvGraphicFramePr>
          <p:cNvPr id="5" name="Объект 9"/>
          <p:cNvGraphicFramePr>
            <a:graphicFrameLocks xmlns:a="http://schemas.openxmlformats.org/drawingml/2006/main"/>
          </p:cNvGraphicFramePr>
          <p:nvPr/>
        </p:nvGraphicFramePr>
        <p:xfrm>
          <a:off x="838200" y="213040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49100965" name="Рисунок 54910096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диспансерным наблюдением вновь выявленных больных за период 2012–2022 гг. </a:t>
            </a:r>
            <a:br>
              <a:rPr lang="ru-RU" sz="3600"/>
            </a:br>
            <a:r>
              <a:rPr lang="ru-RU" sz="3600"/>
              <a:t>(в % по годам)</a:t>
            </a:r>
            <a:endParaRPr/>
          </a:p>
        </p:txBody>
      </p:sp>
      <p:graphicFrame>
        <p:nvGraphicFramePr>
          <p:cNvPr id="4" name="Объект 9"/>
          <p:cNvGraphicFramePr>
            <a:graphicFrameLocks xmlns:a="http://schemas.openxmlformats.org/drawingml/2006/main"/>
          </p:cNvGraphicFramePr>
          <p:nvPr/>
        </p:nvGraphicFramePr>
        <p:xfrm>
          <a:off x="838200" y="213040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0730853" name="Рисунок 92073085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568611"/>
            <a:ext cx="9430724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Описание мероприятий по привлечению больных, не охваченных диспансерным наблюдением, в том числе «потерявшихся»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956391"/>
            <a:ext cx="10515600" cy="4220572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/>
          </a:p>
        </p:txBody>
      </p:sp>
      <p:pic>
        <p:nvPicPr>
          <p:cNvPr id="144081988" name="Рисунок 14408198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482082"/>
            <a:ext cx="9392625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Доля пациентов с ВИЧ-инфекцией, имеющих уровень CD4 менее 350 кл/мкл, из общего числа пациентов, состоящих под диспансерным наблюдением (в % по годам) </a:t>
            </a:r>
            <a:endParaRPr/>
          </a:p>
        </p:txBody>
      </p:sp>
      <p:graphicFrame>
        <p:nvGraphicFramePr>
          <p:cNvPr id="720758315" name=""/>
          <p:cNvGraphicFramePr>
            <a:graphicFrameLocks xmlns:a="http://schemas.openxmlformats.org/drawingml/2006/main"/>
          </p:cNvGraphicFramePr>
          <p:nvPr/>
        </p:nvGraphicFramePr>
        <p:xfrm>
          <a:off x="838199" y="2333624"/>
          <a:ext cx="10515598" cy="435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16417042" name="Рисунок 141641704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диспансерным наблюдением ВИЧ-инфицированных ключевых групп населения </a:t>
            </a:r>
            <a:br>
              <a:rPr lang="ru-RU" sz="3600"/>
            </a:br>
            <a:r>
              <a:rPr lang="ru-RU" sz="3600"/>
              <a:t> (в %)</a:t>
            </a:r>
            <a:endParaRPr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 bwMode="auto">
          <a:xfrm>
            <a:off x="838198" y="1890939"/>
            <a:ext cx="10232571" cy="1626733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 bwMode="auto">
          <a:xfrm>
            <a:off x="838200" y="5043488"/>
            <a:ext cx="10232570" cy="1520597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/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664029" y="3717925"/>
            <a:ext cx="102731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600">
                <a:latin typeface="Times New Roman"/>
                <a:cs typeface="Times New Roman"/>
              </a:rPr>
              <a:t>Охват профилактическими осмотрами на туберкулез пациентов с ВИЧ-инфекцией (в %)</a:t>
            </a:r>
            <a:endParaRPr/>
          </a:p>
        </p:txBody>
      </p:sp>
      <p:pic>
        <p:nvPicPr>
          <p:cNvPr id="60783858" name="Рисунок 6078385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7999" y="436035"/>
            <a:ext cx="9770449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химиопрофилактикой туберкулеза больных ВИЧ-инфекцией с уровнем С</a:t>
            </a:r>
            <a:r>
              <a:rPr lang="en-US" sz="3600"/>
              <a:t>D4 </a:t>
            </a:r>
            <a:r>
              <a:rPr lang="ru-RU" sz="3600"/>
              <a:t>менее 350 кл</a:t>
            </a:r>
            <a:r>
              <a:rPr lang="en-US" sz="3600"/>
              <a:t>/</a:t>
            </a:r>
            <a:r>
              <a:rPr lang="ru-RU" sz="3600"/>
              <a:t>мкл</a:t>
            </a:r>
            <a:r>
              <a:rPr lang="en-US" sz="3600"/>
              <a:t> (%)</a:t>
            </a:r>
            <a:endParaRPr lang="ru-RU"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977656"/>
            <a:ext cx="10515600" cy="423120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889384150" name="Рисунок 188938414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519363"/>
            <a:ext cx="10515600" cy="1819275"/>
          </a:xfrm>
        </p:spPr>
        <p:txBody>
          <a:bodyPr/>
          <a:lstStyle/>
          <a:p>
            <a:pPr algn="ctr">
              <a:defRPr/>
            </a:pPr>
            <a:r>
              <a:rPr lang="ru-RU"/>
              <a:t>Лечение </a:t>
            </a:r>
            <a:br>
              <a:rPr lang="ru-RU"/>
            </a:br>
            <a:r>
              <a:rPr lang="ru-RU"/>
              <a:t>ВИЧ-инфицированных</a:t>
            </a:r>
            <a:endParaRPr/>
          </a:p>
        </p:txBody>
      </p:sp>
      <p:pic>
        <p:nvPicPr>
          <p:cNvPr id="829693329" name="Рисунок 82969332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251045" y="567805"/>
            <a:ext cx="10254673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АРВТ пациентов с ВИЧ-инфекцией, состоящих под диспансерным наблюдением в субъекте за период 2012–2022 гг. </a:t>
            </a:r>
            <a:br>
              <a:rPr lang="ru-RU" sz="3600"/>
            </a:br>
            <a:r>
              <a:rPr lang="ru-RU" sz="3600"/>
              <a:t>(в % по годам) </a:t>
            </a:r>
            <a:endParaRPr/>
          </a:p>
        </p:txBody>
      </p:sp>
      <p:graphicFrame>
        <p:nvGraphicFramePr>
          <p:cNvPr id="2022902061" name=""/>
          <p:cNvGraphicFramePr>
            <a:graphicFrameLocks xmlns:a="http://schemas.openxmlformats.org/drawingml/2006/main"/>
          </p:cNvGraphicFramePr>
          <p:nvPr/>
        </p:nvGraphicFramePr>
        <p:xfrm>
          <a:off x="838199" y="2333624"/>
          <a:ext cx="10515598" cy="435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02906443" name="Рисунок 90290644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Структура организации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структуру организации, чьим подразделением является, кому подчиняется</a:t>
            </a:r>
            <a:endParaRPr/>
          </a:p>
        </p:txBody>
      </p:sp>
      <p:pic>
        <p:nvPicPr>
          <p:cNvPr id="819382833" name="Рисунок 81938283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92301" y="2142455"/>
            <a:ext cx="10024419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Доля пациентов с ВИЧ-инфекцией, имеющих неопределяемый уровень вирусной нагрузки, от числа пациентов, получающих АРВТ более 48 недель (%)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457037" y="232953"/>
            <a:ext cx="10403335" cy="1058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Доля пациентов, прервавших лечение после первого года приема АРВП (%) </a:t>
            </a:r>
            <a:endParaRPr sz="2400"/>
          </a:p>
        </p:txBody>
      </p:sp>
      <p:pic>
        <p:nvPicPr>
          <p:cNvPr id="1632103001" name="Picture 163210300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93847" y="567079"/>
            <a:ext cx="1228725" cy="923924"/>
          </a:xfrm>
          <a:prstGeom prst="rect">
            <a:avLst/>
          </a:prstGeom>
        </p:spPr>
      </p:pic>
      <p:sp>
        <p:nvSpPr>
          <p:cNvPr id="8" name="Заголовок 1"/>
          <p:cNvSpPr txBox="1"/>
          <p:nvPr/>
        </p:nvSpPr>
        <p:spPr bwMode="auto">
          <a:xfrm>
            <a:off x="496399" y="4318808"/>
            <a:ext cx="100244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Доля пациентов, которые удерживаются на лечении в течение года (</a:t>
            </a:r>
            <a:r>
              <a:rPr lang="en-US" sz="2400">
                <a:latin typeface="Times New Roman"/>
                <a:cs typeface="Times New Roman"/>
              </a:rPr>
              <a:t>%</a:t>
            </a:r>
            <a:r>
              <a:rPr lang="ru-RU" sz="2400">
                <a:latin typeface="Times New Roman"/>
                <a:cs typeface="Times New Roman"/>
              </a:rPr>
              <a:t>)</a:t>
            </a:r>
            <a:endParaRPr/>
          </a:p>
        </p:txBody>
      </p:sp>
      <p:sp>
        <p:nvSpPr>
          <p:cNvPr id="15" name="Объект 5"/>
          <p:cNvSpPr txBox="1"/>
          <p:nvPr/>
        </p:nvSpPr>
        <p:spPr bwMode="auto">
          <a:xfrm>
            <a:off x="631788" y="1069167"/>
            <a:ext cx="9852619" cy="124216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>
              <a:defRPr/>
            </a:pPr>
            <a:r>
              <a:rPr lang="en-US"/>
              <a:t>Click to add text</a:t>
            </a:r>
            <a:endParaRPr lang="ru-RU"/>
          </a:p>
        </p:txBody>
      </p:sp>
      <p:sp>
        <p:nvSpPr>
          <p:cNvPr id="17" name="Объект 5"/>
          <p:cNvSpPr txBox="1"/>
          <p:nvPr/>
        </p:nvSpPr>
        <p:spPr bwMode="auto">
          <a:xfrm>
            <a:off x="631789" y="3429000"/>
            <a:ext cx="9852619" cy="132556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>
              <a:defRPr/>
            </a:pPr>
            <a:r>
              <a:rPr lang="en-US"/>
              <a:t>Click to add text</a:t>
            </a:r>
            <a:endParaRPr lang="ru-RU"/>
          </a:p>
        </p:txBody>
      </p:sp>
      <p:sp>
        <p:nvSpPr>
          <p:cNvPr id="18" name="Объект 5"/>
          <p:cNvSpPr txBox="1"/>
          <p:nvPr/>
        </p:nvSpPr>
        <p:spPr bwMode="auto">
          <a:xfrm>
            <a:off x="631788" y="5282806"/>
            <a:ext cx="9852620" cy="132556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>
              <a:defRPr/>
            </a:pPr>
            <a:r>
              <a:rPr lang="en-US"/>
              <a:t>Click to add text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Мониторинг эффективности лечения ВИЧ-инфицированных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Указать долю пациентов с ВИЧ-инфекцией, охваченных тестами на </a:t>
            </a:r>
            <a:r>
              <a:rPr lang="en-US" sz="2400"/>
              <a:t>CD4</a:t>
            </a:r>
            <a:r>
              <a:rPr lang="ru-RU" sz="2400"/>
              <a:t> и вирусную нагрузку (из них 2 раза в год, 3 и более раз в год для каждого теста в %)</a:t>
            </a:r>
            <a:endParaRPr/>
          </a:p>
        </p:txBody>
      </p:sp>
      <p:pic>
        <p:nvPicPr>
          <p:cNvPr id="847958251" name="Рисунок 8479582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Мониторинг резистентности вируса иммунодефицита человека к АРВП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Указать долю пациентов с ВИЧ-инфекцией, получающих АРВП, охваченных тестами на резистентность ВИЧ (%)</a:t>
            </a:r>
            <a:endParaRPr/>
          </a:p>
        </p:txBody>
      </p:sp>
      <p:pic>
        <p:nvPicPr>
          <p:cNvPr id="2126270550" name="Рисунок 212627054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Качество оказания медицинских услуг для пациентов с ВИЧ-инфекцией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Описать систему мониторинга, каким образом оценивается качество оказанных медицинских услуг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Качество оказания медицинских услуг для пациентов с ВИЧ-инфекцией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Результаты мониторинга качества медицинских услуг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/>
              <a:t>Исследования и разработки в области лечения ВИЧ-инфекции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Перечислить с кратким описанием и полученными результатами</a:t>
            </a:r>
            <a:endParaRPr/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533359"/>
            <a:ext cx="10515600" cy="17912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/>
              <a:t>Перинатальная профилактика </a:t>
            </a:r>
            <a:br>
              <a:rPr lang="ru-RU"/>
            </a:br>
            <a:r>
              <a:rPr lang="ru-RU"/>
              <a:t>ВИЧ-инфекции</a:t>
            </a:r>
            <a:endParaRPr/>
          </a:p>
        </p:txBody>
      </p:sp>
      <p:pic>
        <p:nvPicPr>
          <p:cNvPr id="1790788185" name="Рисунок 179078818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47530" y="477091"/>
            <a:ext cx="9658188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Охват химиопрофилактикой перинатальной передачи ВИЧ-инфекции в период беременности женщин с ВИЧ-инфекцией  (% 2012–2022 гг.) </a:t>
            </a:r>
            <a:endParaRPr/>
          </a:p>
        </p:txBody>
      </p:sp>
      <p:graphicFrame>
        <p:nvGraphicFramePr>
          <p:cNvPr id="7" name="Объект 6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47531" y="2225459"/>
          <a:ext cx="10515600" cy="438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3517212" name="Рисунок 4351721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500061"/>
            <a:ext cx="8963999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/>
              <a:t>Доля беременных с ВИЧ-инфекцией, имеющих неопределяемый уровень вирусной нагрузки к родам, от числа женщин, принимавших химиопрофилактику перинатальной передачи ВИЧ-инфекции в период беременности и родивших (в % 2012–2022</a:t>
            </a:r>
            <a:r>
              <a:rPr lang="en-US" sz="2800"/>
              <a:t> </a:t>
            </a:r>
            <a:r>
              <a:rPr lang="ru-RU" sz="2800"/>
              <a:t>гг</a:t>
            </a:r>
            <a:r>
              <a:rPr lang="en-US" sz="2800"/>
              <a:t>.</a:t>
            </a:r>
            <a:r>
              <a:rPr lang="ru-RU" sz="2800"/>
              <a:t>)</a:t>
            </a:r>
            <a:endParaRPr sz="2800"/>
          </a:p>
        </p:txBody>
      </p:sp>
      <p:graphicFrame>
        <p:nvGraphicFramePr>
          <p:cNvPr id="5" name="Объект 6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2155234"/>
          <a:ext cx="10515600" cy="4702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96524983" name="Рисунок 189652498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01329"/>
            <a:ext cx="9621225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Уровень вертикальной передачи ВИЧ за период 2012–2022 гг. (в % по годам)</a:t>
            </a:r>
            <a:endParaRPr/>
          </a:p>
        </p:txBody>
      </p:sp>
      <p:graphicFrame>
        <p:nvGraphicFramePr>
          <p:cNvPr id="5" name="Объект 6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1954950"/>
          <a:ext cx="10515600" cy="4585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3915085" name="Рисунок 11391508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Руководство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Описать основную структуру руководства: глава, заведующие… и т. д.</a:t>
            </a: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460818"/>
            <a:ext cx="9221174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Доля детей, рожденных от ВИЧ-инфицированных матерей и обследованных методом ПЦР за период 2012–2022 гг. (в % по годам)</a:t>
            </a:r>
            <a:endParaRPr/>
          </a:p>
        </p:txBody>
      </p:sp>
      <p:graphicFrame>
        <p:nvGraphicFramePr>
          <p:cNvPr id="5" name="Объект 6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2144601"/>
          <a:ext cx="10515600" cy="4585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79425347" name="Рисунок 47942534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588409"/>
            <a:ext cx="10515600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/>
              <a:t>Организация взаимодействия с акушерско-гинекологической службой по вопросу ведения беременности ВИЧ-инфицированных пациенток, профилактики передачи ВИЧ от матери к ребенку во время беременности, родов и в послеродовом периоде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626241"/>
            <a:ext cx="10515600" cy="3550721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/>
          </a:p>
        </p:txBody>
      </p:sp>
      <p:pic>
        <p:nvPicPr>
          <p:cNvPr id="199767756" name="Рисунок 19976775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>
          <a:xfrm>
            <a:off x="838200" y="2002632"/>
            <a:ext cx="10515600" cy="285273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/>
              <a:t>Работа с ключевыми группами населения по вопросам </a:t>
            </a:r>
            <a:br>
              <a:rPr lang="ru-RU"/>
            </a:br>
            <a:r>
              <a:rPr lang="ru-RU"/>
              <a:t>ВИЧ-инфекции</a:t>
            </a:r>
            <a:endParaRPr/>
          </a:p>
        </p:txBody>
      </p:sp>
      <p:pic>
        <p:nvPicPr>
          <p:cNvPr id="736746748" name="Рисунок 7367467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591837"/>
            <a:ext cx="9951598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Перечень СО НКО, с которыми осуществляется работа в рамках профилактики и борьбы </a:t>
            </a:r>
            <a:br>
              <a:rPr lang="ru-RU" sz="3600"/>
            </a:br>
            <a:r>
              <a:rPr lang="ru-RU" sz="3600"/>
              <a:t>с ВИЧ-инфекцией в ключевых группах населения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080727"/>
            <a:ext cx="10515600" cy="4596520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/>
          </a:p>
        </p:txBody>
      </p:sp>
      <p:pic>
        <p:nvPicPr>
          <p:cNvPr id="256585245" name="Рисунок 25658524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Описание проводимых мероприятий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количество мероприятий:</a:t>
            </a:r>
            <a:endParaRPr/>
          </a:p>
          <a:p>
            <a:pPr>
              <a:defRPr/>
            </a:pPr>
            <a:r>
              <a:rPr lang="ru-RU" sz="2400" b="1"/>
              <a:t>структура и численный состав задействованного контингента</a:t>
            </a:r>
            <a:r>
              <a:rPr lang="ru-RU" sz="2400"/>
              <a:t>:</a:t>
            </a:r>
            <a:endParaRPr/>
          </a:p>
          <a:p>
            <a:pPr>
              <a:defRPr/>
            </a:pPr>
            <a:endParaRPr lang="ru-RU" sz="2400"/>
          </a:p>
          <a:p>
            <a:pPr>
              <a:defRPr/>
            </a:pPr>
            <a:endParaRPr lang="ru-RU" sz="2400"/>
          </a:p>
        </p:txBody>
      </p:sp>
      <p:pic>
        <p:nvPicPr>
          <p:cNvPr id="529396947" name="Рисунок 52939694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106874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Описание подходов к выявлению новых случаев ВИЧ-инфекции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</a:rPr>
              <a:t>Описать подходы</a:t>
            </a:r>
            <a:endParaRPr/>
          </a:p>
        </p:txBody>
      </p:sp>
      <p:pic>
        <p:nvPicPr>
          <p:cNvPr id="1238080479" name="Рисунок 123808047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91344" y="347401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Описание подходов к улучшению мер профилактики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</a:rPr>
              <a:t>Описать подходы</a:t>
            </a:r>
            <a:endParaRPr/>
          </a:p>
        </p:txBody>
      </p:sp>
      <p:pic>
        <p:nvPicPr>
          <p:cNvPr id="147844560" name="Рисунок 14784455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226964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Описание подходов к повышению доступности профилактики и лечения ВИЧ-инфекции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</a:rPr>
              <a:t>Описать подходы</a:t>
            </a:r>
            <a:endParaRPr/>
          </a:p>
        </p:txBody>
      </p:sp>
      <p:pic>
        <p:nvPicPr>
          <p:cNvPr id="1112415363" name="Рисунок 11124153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8840174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Внедрение механизмов равного консультирования в ключевых группах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</a:rPr>
              <a:t>Описать опыт равного консультирования, привести примеры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</a:rPr>
              <a:t>из 2022–2023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</a:rPr>
              <a:t>гг.</a:t>
            </a:r>
            <a:endParaRPr/>
          </a:p>
        </p:txBody>
      </p:sp>
      <p:pic>
        <p:nvPicPr>
          <p:cNvPr id="175359918" name="Рисунок 17535991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573599" cy="1325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Проведение социальных </a:t>
            </a:r>
            <a:br>
              <a:rPr lang="ru-RU" sz="3600"/>
            </a:br>
            <a:r>
              <a:rPr lang="ru-RU" sz="3600"/>
              <a:t>(в том числе биоповеденческих) исследований в ключевых группах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/>
              <a:t>с целью улучшения эпидемиологической ситуации по ВИЧ-инфекции среди данных категорий населения</a:t>
            </a:r>
            <a:endParaRPr/>
          </a:p>
          <a:p>
            <a:pPr>
              <a:defRPr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</a:rPr>
              <a:t>Описать проводимые исследования, а также интересные результаты</a:t>
            </a:r>
            <a:endParaRPr/>
          </a:p>
        </p:txBody>
      </p:sp>
      <p:pic>
        <p:nvPicPr>
          <p:cNvPr id="891718084" name="Рисунок 89171808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Медицинский персонал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Список медицинского персонала с указанием квалификации и  уровня профессиональной подготовки</a:t>
            </a: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268799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/>
              <a:t>Реализация межведомственных программ по профилактике ВИЧ-инфекции в ключевых группах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</a:rPr>
              <a:t>Описать существующие межведомственные программы, привести примеры реализации</a:t>
            </a:r>
            <a:endParaRPr/>
          </a:p>
        </p:txBody>
      </p:sp>
      <p:pic>
        <p:nvPicPr>
          <p:cNvPr id="976109996" name="Рисунок 97610999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002632"/>
            <a:ext cx="10515600" cy="2852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Проблемы и перспективы улучшения эпидемиологической ситуации по ВИЧ-инфекции на уровне региона</a:t>
            </a:r>
            <a:endParaRPr/>
          </a:p>
        </p:txBody>
      </p:sp>
      <p:pic>
        <p:nvPicPr>
          <p:cNvPr id="432915344" name="Рисунок 43291534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Основные проблемы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Описать существующие проблемы в регионе</a:t>
            </a:r>
            <a:endParaRPr/>
          </a:p>
        </p:txBody>
      </p:sp>
      <p:pic>
        <p:nvPicPr>
          <p:cNvPr id="1700899025" name="Рисунок 17008990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/>
              <a:t>Возможные пути решения проблем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</a:rPr>
              <a:t>Предложить решение существующих проблем</a:t>
            </a:r>
            <a:endParaRPr/>
          </a:p>
        </p:txBody>
      </p:sp>
      <p:pic>
        <p:nvPicPr>
          <p:cNvPr id="1106923470" name="Рисунок 11069234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/>
          <p:nvPr/>
        </p:nvSpPr>
        <p:spPr bwMode="auto">
          <a:xfrm>
            <a:off x="2093843" y="2483330"/>
            <a:ext cx="7951305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/>
          </a:p>
        </p:txBody>
      </p:sp>
      <p:pic>
        <p:nvPicPr>
          <p:cNvPr id="813844530" name="Рисунок 81384452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Медицинское оборудование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Список медицинского оборудования</a:t>
            </a:r>
            <a:endParaRPr/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Услуги для населения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</a:rPr>
              <a:t>Список услуг с кратким описанием и оценкой, насколько эти услуги доступны населению</a:t>
            </a:r>
            <a:endParaRPr>
              <a:highlight>
                <a:srgbClr val="FFFF00"/>
              </a:highlight>
            </a:endParaRPr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R7-Office/7.3.3.59</Application>
  <DocSecurity>0</DocSecurity>
  <PresentationFormat>Widescreen</PresentationFormat>
  <Paragraphs>0</Paragraphs>
  <Slides>74</Slides>
  <Notes>74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</vt:vector>
  </TitlesOfParts>
  <Manager/>
  <Company>HP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dc:identifier/>
  <dc:language/>
  <cp:lastModifiedBy>Наталья Гуреева</cp:lastModifiedBy>
  <cp:revision>81</cp:revision>
  <dcterms:created xsi:type="dcterms:W3CDTF">2019-09-16T07:19:37Z</dcterms:created>
  <dcterms:modified xsi:type="dcterms:W3CDTF">2023-09-22T16:31:32Z</dcterms:modified>
  <cp:category/>
  <cp:contentStatus/>
  <cp:version/>
</cp:coreProperties>
</file>