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0" b="0" i="0" u="none" strike="noStrik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r>
              <a:rPr lang="ru-RU"/>
              <a:t>Половозрастная структура населения:</a:t>
            </a:r>
            <a:endParaRPr/>
          </a:p>
        </c:rich>
      </c:tx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50" b="0" i="0" u="none" strike="noStrike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0-14 лет</c:v>
                </c:pt>
                <c:pt idx="1">
                  <c:v>15-19 лет</c:v>
                </c:pt>
                <c:pt idx="2">
                  <c:v>20-24 года</c:v>
                </c:pt>
                <c:pt idx="3">
                  <c:v>25-29 лет</c:v>
                </c:pt>
                <c:pt idx="4">
                  <c:v>30-34 года</c:v>
                </c:pt>
                <c:pt idx="5">
                  <c:v>35-39 лет</c:v>
                </c:pt>
                <c:pt idx="6">
                  <c:v>40-44 года</c:v>
                </c:pt>
                <c:pt idx="7">
                  <c:v>45-49 лет</c:v>
                </c:pt>
                <c:pt idx="8">
                  <c:v>Старше 50 лет</c:v>
                </c:pt>
              </c:strCache>
            </c:strRef>
          </c:cat>
          <c:val>
            <c:numRef>
              <c:f>Лист1!$B$2:$B$10</c:f>
              <c:numCache>
                <c:formatCode>0;[Red]0</c:formatCode>
                <c:ptCount val="9"/>
                <c:pt idx="0">
                  <c:v>-171006</c:v>
                </c:pt>
                <c:pt idx="1">
                  <c:v>-219068</c:v>
                </c:pt>
                <c:pt idx="2">
                  <c:v>-290190</c:v>
                </c:pt>
                <c:pt idx="3">
                  <c:v>-400116</c:v>
                </c:pt>
                <c:pt idx="4">
                  <c:v>-431936</c:v>
                </c:pt>
                <c:pt idx="5">
                  <c:v>-373021</c:v>
                </c:pt>
                <c:pt idx="6">
                  <c:v>-347500</c:v>
                </c:pt>
                <c:pt idx="7">
                  <c:v>-368910</c:v>
                </c:pt>
                <c:pt idx="8">
                  <c:v>-397500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42-4449-B71A-0DE6D49FBA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0-14 лет</c:v>
                </c:pt>
                <c:pt idx="1">
                  <c:v>15-19 лет</c:v>
                </c:pt>
                <c:pt idx="2">
                  <c:v>20-24 года</c:v>
                </c:pt>
                <c:pt idx="3">
                  <c:v>25-29 лет</c:v>
                </c:pt>
                <c:pt idx="4">
                  <c:v>30-34 года</c:v>
                </c:pt>
                <c:pt idx="5">
                  <c:v>35-39 лет</c:v>
                </c:pt>
                <c:pt idx="6">
                  <c:v>40-44 года</c:v>
                </c:pt>
                <c:pt idx="7">
                  <c:v>45-49 лет</c:v>
                </c:pt>
                <c:pt idx="8">
                  <c:v>Старше 50 лет</c:v>
                </c:pt>
              </c:strCache>
            </c:strRef>
          </c:cat>
          <c:val>
            <c:numRef>
              <c:f>Лист1!$C$2:$C$10</c:f>
              <c:numCache>
                <c:formatCode>0;[Red]0</c:formatCode>
                <c:ptCount val="9"/>
                <c:pt idx="0">
                  <c:v>172256</c:v>
                </c:pt>
                <c:pt idx="1">
                  <c:v>240292</c:v>
                </c:pt>
                <c:pt idx="2">
                  <c:v>285443</c:v>
                </c:pt>
                <c:pt idx="3">
                  <c:v>357382</c:v>
                </c:pt>
                <c:pt idx="4">
                  <c:v>395288</c:v>
                </c:pt>
                <c:pt idx="5">
                  <c:v>336178</c:v>
                </c:pt>
                <c:pt idx="6">
                  <c:v>323467</c:v>
                </c:pt>
                <c:pt idx="7">
                  <c:v>355648</c:v>
                </c:pt>
                <c:pt idx="8">
                  <c:v>363467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42-4449-B71A-0DE6D49FB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7146808"/>
        <c:axId val="2147150248"/>
      </c:barChart>
      <c:catAx>
        <c:axId val="2147146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7150248"/>
        <c:crosses val="autoZero"/>
        <c:auto val="1"/>
        <c:lblAlgn val="ctr"/>
        <c:lblOffset val="100"/>
        <c:noMultiLvlLbl val="0"/>
      </c:catAx>
      <c:valAx>
        <c:axId val="2147150248"/>
        <c:scaling>
          <c:orientation val="minMax"/>
        </c:scaling>
        <c:delete val="0"/>
        <c:axPos val="b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[Red]0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7146808"/>
        <c:crosses val="autoZero"/>
        <c:crossBetween val="between"/>
      </c:val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200" y="1825625"/>
      <a:ext cx="5181600" cy="435133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989999999999997E-2"/>
          <c:y val="4.9880000000000001E-2"/>
          <c:w val="0.88519000000000003"/>
          <c:h val="0.8025700000000000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>Охват диспансерным учетом</c:v>
                </c:pt>
              </c:strCache>
            </c:strRef>
          </c:tx>
          <c:spPr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2000</c:v>
                </c:pt>
                <c:pt idx="1">
                  <c:v>2100</c:v>
                </c:pt>
                <c:pt idx="2">
                  <c:v>2350</c:v>
                </c:pt>
                <c:pt idx="3">
                  <c:v>2250</c:v>
                </c:pt>
                <c:pt idx="4">
                  <c:v>2400</c:v>
                </c:pt>
                <c:pt idx="5">
                  <c:v>2600</c:v>
                </c:pt>
                <c:pt idx="6">
                  <c:v>2100</c:v>
                </c:pt>
                <c:pt idx="7">
                  <c:v>2200</c:v>
                </c:pt>
                <c:pt idx="8">
                  <c:v>2300</c:v>
                </c:pt>
                <c:pt idx="9">
                  <c:v>2100</c:v>
                </c:pt>
                <c:pt idx="10">
                  <c:v>2340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58-43EC-B291-DCD08FE8EA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0973496"/>
        <c:axId val="2130979016"/>
      </c:barChar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% пациентов с ВИЧ-инфекцией</c:v>
                </c:pt>
              </c:strCache>
            </c:strRef>
          </c:tx>
          <c:spPr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0"/>
                  <c:y val="-7.5884704888473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58-43EC-B291-DCD08FE8EAC6}"/>
                </c:ext>
              </c:extLst>
            </c:dLbl>
            <c:dLbl>
              <c:idx val="6"/>
              <c:layout>
                <c:manualLayout>
                  <c:x val="2.4154589371979799E-3"/>
                  <c:y val="-7.880334738418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58-43EC-B291-DCD08FE8EAC6}"/>
                </c:ext>
              </c:extLst>
            </c:dLbl>
            <c:dLbl>
              <c:idx val="7"/>
              <c:layout>
                <c:manualLayout>
                  <c:x val="-8.8565804577530602E-17"/>
                  <c:y val="-6.129149240992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58-43EC-B291-DCD08FE8EAC6}"/>
                </c:ext>
              </c:extLst>
            </c:dLbl>
            <c:dLbl>
              <c:idx val="8"/>
              <c:layout>
                <c:manualLayout>
                  <c:x val="2.4154589371979799E-3"/>
                  <c:y val="6.4210134905631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58-43EC-B291-DCD08FE8EAC6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5.7142857142857141E-2</c:v>
                </c:pt>
                <c:pt idx="2">
                  <c:v>4.8936170212765959E-2</c:v>
                </c:pt>
                <c:pt idx="3">
                  <c:v>5.3333333333333337E-2</c:v>
                </c:pt>
                <c:pt idx="4">
                  <c:v>4.583333333333333E-2</c:v>
                </c:pt>
                <c:pt idx="5">
                  <c:v>3.8461538461538464E-2</c:v>
                </c:pt>
                <c:pt idx="6">
                  <c:v>4.2857142857142858E-2</c:v>
                </c:pt>
                <c:pt idx="7">
                  <c:v>4.5454545454545456E-2</c:v>
                </c:pt>
                <c:pt idx="8">
                  <c:v>0.05</c:v>
                </c:pt>
                <c:pt idx="9">
                  <c:v>0.05</c:v>
                </c:pt>
                <c:pt idx="10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858-43EC-B291-DCD08FE8EA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0957064"/>
        <c:axId val="2130962840"/>
      </c:lineChart>
      <c:valAx>
        <c:axId val="2130979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0973496"/>
        <c:crosses val="autoZero"/>
        <c:crossBetween val="between"/>
      </c:valAx>
      <c:catAx>
        <c:axId val="2130973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0979016"/>
        <c:crosses val="autoZero"/>
        <c:auto val="1"/>
        <c:lblAlgn val="ctr"/>
        <c:lblOffset val="100"/>
        <c:noMultiLvlLbl val="0"/>
      </c:catAx>
      <c:valAx>
        <c:axId val="2130962840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0957064"/>
        <c:crosses val="max"/>
        <c:crossBetween val="between"/>
      </c:valAx>
      <c:catAx>
        <c:axId val="2130957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30962840"/>
        <c:crosses val="autoZero"/>
        <c:auto val="1"/>
        <c:lblAlgn val="ctr"/>
        <c:lblOffset val="100"/>
        <c:noMultiLvlLbl val="0"/>
      </c:cat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xfrm>
      <a:off x="838200" y="2130409"/>
      <a:ext cx="10515600" cy="435133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>Охват диспансерным учетом</c:v>
                </c:pt>
              </c:strCache>
            </c:strRef>
          </c:tx>
          <c:spPr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2000</c:v>
                </c:pt>
                <c:pt idx="1">
                  <c:v>2100</c:v>
                </c:pt>
                <c:pt idx="2">
                  <c:v>2350</c:v>
                </c:pt>
                <c:pt idx="3">
                  <c:v>2250</c:v>
                </c:pt>
                <c:pt idx="4">
                  <c:v>2400</c:v>
                </c:pt>
                <c:pt idx="5">
                  <c:v>2600</c:v>
                </c:pt>
                <c:pt idx="6">
                  <c:v>2100</c:v>
                </c:pt>
                <c:pt idx="7">
                  <c:v>2200</c:v>
                </c:pt>
                <c:pt idx="8">
                  <c:v>2300</c:v>
                </c:pt>
                <c:pt idx="9">
                  <c:v>2100</c:v>
                </c:pt>
                <c:pt idx="10">
                  <c:v>2340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8A-4036-A3D1-69D3FAA85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0775320"/>
        <c:axId val="2130783672"/>
      </c:barChar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% вновь выявленных больных</c:v>
                </c:pt>
              </c:strCache>
            </c:strRef>
          </c:tx>
          <c:spPr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0"/>
                  <c:y val="-7.5884704888473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8A-4036-A3D1-69D3FAA85621}"/>
                </c:ext>
              </c:extLst>
            </c:dLbl>
            <c:dLbl>
              <c:idx val="6"/>
              <c:layout>
                <c:manualLayout>
                  <c:x val="2.4154589371979799E-3"/>
                  <c:y val="-7.880334738418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8A-4036-A3D1-69D3FAA85621}"/>
                </c:ext>
              </c:extLst>
            </c:dLbl>
            <c:dLbl>
              <c:idx val="7"/>
              <c:layout>
                <c:manualLayout>
                  <c:x val="-8.8565804577530602E-17"/>
                  <c:y val="-6.129149240992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8A-4036-A3D1-69D3FAA85621}"/>
                </c:ext>
              </c:extLst>
            </c:dLbl>
            <c:dLbl>
              <c:idx val="8"/>
              <c:layout>
                <c:manualLayout>
                  <c:x val="2.4154589371979799E-3"/>
                  <c:y val="6.4210134905631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8A-4036-A3D1-69D3FAA85621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5.7142857142857141E-2</c:v>
                </c:pt>
                <c:pt idx="2">
                  <c:v>4.8936170212765959E-2</c:v>
                </c:pt>
                <c:pt idx="3">
                  <c:v>5.3333333333333337E-2</c:v>
                </c:pt>
                <c:pt idx="4">
                  <c:v>4.583333333333333E-2</c:v>
                </c:pt>
                <c:pt idx="5">
                  <c:v>3.8461538461538464E-2</c:v>
                </c:pt>
                <c:pt idx="6">
                  <c:v>4.2857142857142858E-2</c:v>
                </c:pt>
                <c:pt idx="7">
                  <c:v>4.5454545454545456E-2</c:v>
                </c:pt>
                <c:pt idx="8">
                  <c:v>0.05</c:v>
                </c:pt>
                <c:pt idx="9">
                  <c:v>0.05</c:v>
                </c:pt>
                <c:pt idx="10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48A-4036-A3D1-69D3FAA85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0772488"/>
        <c:axId val="2130779096"/>
      </c:lineChart>
      <c:valAx>
        <c:axId val="21307836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0775320"/>
        <c:crosses val="autoZero"/>
        <c:crossBetween val="between"/>
      </c:valAx>
      <c:catAx>
        <c:axId val="2130775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0783672"/>
        <c:crosses val="autoZero"/>
        <c:auto val="1"/>
        <c:lblAlgn val="ctr"/>
        <c:lblOffset val="100"/>
        <c:noMultiLvlLbl val="0"/>
      </c:catAx>
      <c:valAx>
        <c:axId val="2130779096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0772488"/>
        <c:crosses val="max"/>
        <c:crossBetween val="between"/>
      </c:valAx>
      <c:catAx>
        <c:axId val="2130772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30779096"/>
        <c:crosses val="autoZero"/>
        <c:auto val="1"/>
        <c:lblAlgn val="ctr"/>
        <c:lblOffset val="100"/>
        <c:noMultiLvlLbl val="0"/>
      </c:cat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xfrm>
      <a:off x="838200" y="2130409"/>
      <a:ext cx="10515600" cy="435133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>Пациенты, стоящие под диспансерным наблюдением</c:v>
                </c:pt>
              </c:strCache>
            </c:strRef>
          </c:tx>
          <c:spPr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2000</c:v>
                </c:pt>
                <c:pt idx="1">
                  <c:v>2100</c:v>
                </c:pt>
                <c:pt idx="2">
                  <c:v>2350</c:v>
                </c:pt>
                <c:pt idx="3">
                  <c:v>2250</c:v>
                </c:pt>
                <c:pt idx="4">
                  <c:v>2400</c:v>
                </c:pt>
                <c:pt idx="5">
                  <c:v>2600</c:v>
                </c:pt>
                <c:pt idx="6">
                  <c:v>2100</c:v>
                </c:pt>
                <c:pt idx="7">
                  <c:v>2200</c:v>
                </c:pt>
                <c:pt idx="8">
                  <c:v>2300</c:v>
                </c:pt>
                <c:pt idx="9">
                  <c:v>2100</c:v>
                </c:pt>
                <c:pt idx="10">
                  <c:v>2340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3B-496E-887A-814F2EBC47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5923240"/>
        <c:axId val="2145260824"/>
      </c:barChar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% пациентов с ВИЧ-инфекцией, имеющих уровень CD4 более 350 кл/мкл</c:v>
                </c:pt>
              </c:strCache>
            </c:strRef>
          </c:tx>
          <c:spPr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5.7142857142857141E-2</c:v>
                </c:pt>
                <c:pt idx="2">
                  <c:v>4.8936170212765959E-2</c:v>
                </c:pt>
                <c:pt idx="3">
                  <c:v>5.3333333333333337E-2</c:v>
                </c:pt>
                <c:pt idx="4">
                  <c:v>4.583333333333333E-2</c:v>
                </c:pt>
                <c:pt idx="5">
                  <c:v>3.8461538461538464E-2</c:v>
                </c:pt>
                <c:pt idx="6">
                  <c:v>4.2857142857142858E-2</c:v>
                </c:pt>
                <c:pt idx="7">
                  <c:v>4.5454545454545456E-2</c:v>
                </c:pt>
                <c:pt idx="8">
                  <c:v>0.05</c:v>
                </c:pt>
                <c:pt idx="9">
                  <c:v>0.05</c:v>
                </c:pt>
                <c:pt idx="10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3B-496E-887A-814F2EBC47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5277080"/>
        <c:axId val="2135701960"/>
      </c:lineChart>
      <c:valAx>
        <c:axId val="2145260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35923240"/>
        <c:crosses val="autoZero"/>
        <c:crossBetween val="between"/>
      </c:valAx>
      <c:catAx>
        <c:axId val="2135923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5260824"/>
        <c:crosses val="autoZero"/>
        <c:auto val="1"/>
        <c:lblAlgn val="ctr"/>
        <c:lblOffset val="100"/>
        <c:noMultiLvlLbl val="0"/>
      </c:catAx>
      <c:valAx>
        <c:axId val="2135701960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5277080"/>
        <c:crosses val="max"/>
        <c:crossBetween val="between"/>
      </c:valAx>
      <c:catAx>
        <c:axId val="2145277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35701960"/>
        <c:crosses val="autoZero"/>
        <c:auto val="1"/>
        <c:lblAlgn val="ctr"/>
        <c:lblOffset val="100"/>
        <c:noMultiLvlLbl val="0"/>
      </c:cat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xfrm>
      <a:off x="838199" y="2333624"/>
      <a:ext cx="10515598" cy="4351336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>Пациенты, стоящие под диспансерным наблюдением</c:v>
                </c:pt>
              </c:strCache>
            </c:strRef>
          </c:tx>
          <c:spPr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2000</c:v>
                </c:pt>
                <c:pt idx="1">
                  <c:v>2100</c:v>
                </c:pt>
                <c:pt idx="2">
                  <c:v>2350</c:v>
                </c:pt>
                <c:pt idx="3">
                  <c:v>2250</c:v>
                </c:pt>
                <c:pt idx="4">
                  <c:v>2400</c:v>
                </c:pt>
                <c:pt idx="5">
                  <c:v>2600</c:v>
                </c:pt>
                <c:pt idx="6">
                  <c:v>2100</c:v>
                </c:pt>
                <c:pt idx="7">
                  <c:v>2200</c:v>
                </c:pt>
                <c:pt idx="8">
                  <c:v>2300</c:v>
                </c:pt>
                <c:pt idx="9">
                  <c:v>2100</c:v>
                </c:pt>
                <c:pt idx="10">
                  <c:v>2340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C9-4C68-A943-82022F4FDD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40401912"/>
        <c:axId val="2141616552"/>
      </c:barChar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% пациентов с ВИЧ-инфекцией, охваченных АРВТ</c:v>
                </c:pt>
              </c:strCache>
            </c:strRef>
          </c:tx>
          <c:spPr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5.7142857142857141E-2</c:v>
                </c:pt>
                <c:pt idx="2">
                  <c:v>4.8936170212765959E-2</c:v>
                </c:pt>
                <c:pt idx="3">
                  <c:v>5.3333333333333337E-2</c:v>
                </c:pt>
                <c:pt idx="4">
                  <c:v>4.583333333333333E-2</c:v>
                </c:pt>
                <c:pt idx="5">
                  <c:v>3.8461538461538464E-2</c:v>
                </c:pt>
                <c:pt idx="6">
                  <c:v>4.2857142857142858E-2</c:v>
                </c:pt>
                <c:pt idx="7">
                  <c:v>4.5454545454545456E-2</c:v>
                </c:pt>
                <c:pt idx="8">
                  <c:v>0.05</c:v>
                </c:pt>
                <c:pt idx="9">
                  <c:v>0.05</c:v>
                </c:pt>
                <c:pt idx="10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C9-4C68-A943-82022F4FDD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7514232"/>
        <c:axId val="2141597688"/>
      </c:lineChart>
      <c:valAx>
        <c:axId val="2141616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0401912"/>
        <c:crosses val="autoZero"/>
        <c:crossBetween val="between"/>
      </c:valAx>
      <c:catAx>
        <c:axId val="2140401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1616552"/>
        <c:crosses val="autoZero"/>
        <c:auto val="1"/>
        <c:lblAlgn val="ctr"/>
        <c:lblOffset val="100"/>
        <c:noMultiLvlLbl val="0"/>
      </c:catAx>
      <c:valAx>
        <c:axId val="2141597688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37514232"/>
        <c:crosses val="max"/>
        <c:crossBetween val="between"/>
      </c:valAx>
      <c:catAx>
        <c:axId val="21375142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41597688"/>
        <c:crosses val="autoZero"/>
        <c:auto val="1"/>
        <c:lblAlgn val="ctr"/>
        <c:lblOffset val="100"/>
        <c:noMultiLvlLbl val="0"/>
      </c:cat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xfrm>
      <a:off x="838199" y="2333624"/>
      <a:ext cx="10515598" cy="4351336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0" b="0" i="0" u="none" strike="noStrik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r>
              <a:rPr lang="ru-RU"/>
              <a:t>Половозрастная структура прикрепленных лиц:</a:t>
            </a:r>
            <a:endParaRPr/>
          </a:p>
        </c:rich>
      </c:tx>
      <c:layout>
        <c:manualLayout>
          <c:xMode val="edge"/>
          <c:yMode val="edge"/>
          <c:x val="1.6246311728419616E-2"/>
          <c:y val="1.0055637698277851E-2"/>
        </c:manualLayout>
      </c:layout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50" b="0" i="0" u="none" strike="noStrike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0-14 лет</c:v>
                </c:pt>
                <c:pt idx="1">
                  <c:v>15-19 лет</c:v>
                </c:pt>
                <c:pt idx="2">
                  <c:v>20-24 года</c:v>
                </c:pt>
                <c:pt idx="3">
                  <c:v>25-29 лет</c:v>
                </c:pt>
                <c:pt idx="4">
                  <c:v>30-34 года</c:v>
                </c:pt>
                <c:pt idx="5">
                  <c:v>35-39 лет</c:v>
                </c:pt>
                <c:pt idx="6">
                  <c:v>40-44 года</c:v>
                </c:pt>
                <c:pt idx="7">
                  <c:v>45-49 лет</c:v>
                </c:pt>
                <c:pt idx="8">
                  <c:v>Старше 50 лет</c:v>
                </c:pt>
              </c:strCache>
            </c:strRef>
          </c:cat>
          <c:val>
            <c:numRef>
              <c:f>Лист1!$B$2:$B$10</c:f>
              <c:numCache>
                <c:formatCode>0;[Red]0</c:formatCode>
                <c:ptCount val="9"/>
                <c:pt idx="0">
                  <c:v>-171006</c:v>
                </c:pt>
                <c:pt idx="1">
                  <c:v>-219068</c:v>
                </c:pt>
                <c:pt idx="2">
                  <c:v>-290190</c:v>
                </c:pt>
                <c:pt idx="3">
                  <c:v>-400116</c:v>
                </c:pt>
                <c:pt idx="4">
                  <c:v>-431936</c:v>
                </c:pt>
                <c:pt idx="5">
                  <c:v>-373021</c:v>
                </c:pt>
                <c:pt idx="6">
                  <c:v>-347500</c:v>
                </c:pt>
                <c:pt idx="7">
                  <c:v>-368910</c:v>
                </c:pt>
                <c:pt idx="8">
                  <c:v>-397500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A5-460A-B2F6-513602BE9E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0-14 лет</c:v>
                </c:pt>
                <c:pt idx="1">
                  <c:v>15-19 лет</c:v>
                </c:pt>
                <c:pt idx="2">
                  <c:v>20-24 года</c:v>
                </c:pt>
                <c:pt idx="3">
                  <c:v>25-29 лет</c:v>
                </c:pt>
                <c:pt idx="4">
                  <c:v>30-34 года</c:v>
                </c:pt>
                <c:pt idx="5">
                  <c:v>35-39 лет</c:v>
                </c:pt>
                <c:pt idx="6">
                  <c:v>40-44 года</c:v>
                </c:pt>
                <c:pt idx="7">
                  <c:v>45-49 лет</c:v>
                </c:pt>
                <c:pt idx="8">
                  <c:v>Старше 50 лет</c:v>
                </c:pt>
              </c:strCache>
            </c:strRef>
          </c:cat>
          <c:val>
            <c:numRef>
              <c:f>Лист1!$C$2:$C$10</c:f>
              <c:numCache>
                <c:formatCode>0;[Red]0</c:formatCode>
                <c:ptCount val="9"/>
                <c:pt idx="0">
                  <c:v>172256</c:v>
                </c:pt>
                <c:pt idx="1">
                  <c:v>240292</c:v>
                </c:pt>
                <c:pt idx="2">
                  <c:v>285443</c:v>
                </c:pt>
                <c:pt idx="3">
                  <c:v>357382</c:v>
                </c:pt>
                <c:pt idx="4">
                  <c:v>395288</c:v>
                </c:pt>
                <c:pt idx="5">
                  <c:v>336178</c:v>
                </c:pt>
                <c:pt idx="6">
                  <c:v>323467</c:v>
                </c:pt>
                <c:pt idx="7">
                  <c:v>355648</c:v>
                </c:pt>
                <c:pt idx="8">
                  <c:v>363467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A5-460A-B2F6-513602BE9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6714760"/>
        <c:axId val="2146718232"/>
      </c:barChart>
      <c:catAx>
        <c:axId val="2146714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6718232"/>
        <c:crosses val="autoZero"/>
        <c:auto val="1"/>
        <c:lblAlgn val="ctr"/>
        <c:lblOffset val="100"/>
        <c:noMultiLvlLbl val="0"/>
      </c:catAx>
      <c:valAx>
        <c:axId val="2146718232"/>
        <c:scaling>
          <c:orientation val="minMax"/>
        </c:scaling>
        <c:delete val="0"/>
        <c:axPos val="b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[Red]0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6714760"/>
        <c:crosses val="autoZero"/>
        <c:crossBetween val="between"/>
      </c:val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5704112" y="1169580"/>
      <a:ext cx="5649687" cy="5688419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Заболеваемость населения (на 100 тыс.населения)</c:v>
                </c:pt>
              </c:strCache>
            </c:strRef>
          </c:tx>
          <c:spPr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100</c:v>
                </c:pt>
                <c:pt idx="1">
                  <c:v>120</c:v>
                </c:pt>
                <c:pt idx="2">
                  <c:v>115</c:v>
                </c:pt>
                <c:pt idx="3">
                  <c:v>120</c:v>
                </c:pt>
                <c:pt idx="4">
                  <c:v>110</c:v>
                </c:pt>
                <c:pt idx="5">
                  <c:v>100</c:v>
                </c:pt>
                <c:pt idx="6">
                  <c:v>90</c:v>
                </c:pt>
                <c:pt idx="7">
                  <c:v>100</c:v>
                </c:pt>
                <c:pt idx="8">
                  <c:v>115</c:v>
                </c:pt>
                <c:pt idx="9">
                  <c:v>105</c:v>
                </c:pt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9F-4424-9C99-71DC7EF6AE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4315880"/>
        <c:axId val="2134487048"/>
      </c:barChart>
      <c:catAx>
        <c:axId val="2134315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4487048"/>
        <c:crosses val="autoZero"/>
        <c:auto val="1"/>
        <c:lblAlgn val="ctr"/>
        <c:lblOffset val="100"/>
        <c:noMultiLvlLbl val="0"/>
      </c:catAx>
      <c:valAx>
        <c:axId val="2134487048"/>
        <c:scaling>
          <c:orientation val="minMax"/>
        </c:scaling>
        <c:delete val="0"/>
        <c:axPos val="l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4315880"/>
        <c:crosses val="autoZero"/>
        <c:crossBetween val="between"/>
      </c:valAx>
      <c:spPr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>
    <a:xfrm>
      <a:off x="771197" y="1789470"/>
      <a:ext cx="10649606" cy="4758812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0" b="0" i="0" u="none" strike="noStrik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Выявляемость</a:t>
            </a:r>
          </a:p>
        </c:rich>
      </c:tx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50" b="0" i="0" u="none" strike="noStrike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200" y="1825625"/>
      <a:ext cx="10515600" cy="435133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выявленных</c:v>
                </c:pt>
              </c:strCache>
            </c:strRef>
          </c:tx>
          <c:spPr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5.3</c:v>
                </c:pt>
                <c:pt idx="1">
                  <c:v>2.6</c:v>
                </c:pt>
                <c:pt idx="2">
                  <c:v>4.3</c:v>
                </c:pt>
                <c:pt idx="3">
                  <c:v>4.5</c:v>
                </c:pt>
                <c:pt idx="4">
                  <c:v>6.9</c:v>
                </c:pt>
                <c:pt idx="5">
                  <c:v>2.2999999999999998</c:v>
                </c:pt>
                <c:pt idx="6">
                  <c:v>3.4</c:v>
                </c:pt>
                <c:pt idx="7">
                  <c:v>4.4000000000000004</c:v>
                </c:pt>
                <c:pt idx="8">
                  <c:v>4.5999999999999996</c:v>
                </c:pt>
                <c:pt idx="9">
                  <c:v>4.9000000000000004</c:v>
                </c:pt>
                <c:pt idx="1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5A-4EB7-935A-7A8D8E0144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4343864"/>
        <c:axId val="2134341224"/>
      </c:barChart>
      <c:catAx>
        <c:axId val="2134343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4341224"/>
        <c:crosses val="autoZero"/>
        <c:auto val="1"/>
        <c:lblAlgn val="ctr"/>
        <c:lblOffset val="100"/>
        <c:noMultiLvlLbl val="0"/>
      </c:catAx>
      <c:valAx>
        <c:axId val="2134341224"/>
        <c:scaling>
          <c:orientation val="minMax"/>
        </c:scaling>
        <c:delete val="0"/>
        <c:axPos val="l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4343864"/>
        <c:crosses val="autoZero"/>
        <c:crossBetween val="between"/>
      </c:valAx>
      <c:spPr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>
    <a:xfrm>
      <a:off x="838200" y="1825624"/>
      <a:ext cx="10515600" cy="4771119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Половой</c:v>
                </c:pt>
              </c:strCache>
            </c:strRef>
          </c:tx>
          <c:spPr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1.1134229492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22-4CDE-9447-1D79CB45F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Лист1!$B$2:$B$14</c:f>
              <c:numCache>
                <c:formatCode>0%</c:formatCode>
                <c:ptCount val="13"/>
                <c:pt idx="0">
                  <c:v>0.05</c:v>
                </c:pt>
                <c:pt idx="1">
                  <c:v>0.06</c:v>
                </c:pt>
                <c:pt idx="2">
                  <c:v>0.08</c:v>
                </c:pt>
                <c:pt idx="3">
                  <c:v>0.1</c:v>
                </c:pt>
                <c:pt idx="4">
                  <c:v>0.15</c:v>
                </c:pt>
                <c:pt idx="5">
                  <c:v>0.12</c:v>
                </c:pt>
                <c:pt idx="6">
                  <c:v>0.14000000000000001</c:v>
                </c:pt>
                <c:pt idx="7">
                  <c:v>0.03</c:v>
                </c:pt>
                <c:pt idx="8">
                  <c:v>0.15</c:v>
                </c:pt>
                <c:pt idx="9">
                  <c:v>0.2</c:v>
                </c:pt>
                <c:pt idx="1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22-4CDE-9447-1D79CB45F42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Наркотический</c:v>
                </c:pt>
              </c:strCache>
            </c:strRef>
          </c:tx>
          <c:spPr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4.7701290761245499E-3"/>
                  <c:y val="2.78355737317224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22-4CDE-9447-1D79CB45F42C}"/>
                </c:ext>
              </c:extLst>
            </c:dLbl>
            <c:dLbl>
              <c:idx val="3"/>
              <c:layout>
                <c:manualLayout>
                  <c:x val="1.1925322690311501E-3"/>
                  <c:y val="-1.0206259131388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22-4CDE-9447-1D79CB45F42C}"/>
                </c:ext>
              </c:extLst>
            </c:dLbl>
            <c:dLbl>
              <c:idx val="4"/>
              <c:layout>
                <c:manualLayout>
                  <c:x val="3.57759680709344E-3"/>
                  <c:y val="-5.103129565694250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22-4CDE-9447-1D79CB45F42C}"/>
                </c:ext>
              </c:extLst>
            </c:dLbl>
            <c:dLbl>
              <c:idx val="5"/>
              <c:layout>
                <c:manualLayout>
                  <c:x val="3.57759680709344E-3"/>
                  <c:y val="5.5671147463444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22-4CDE-9447-1D79CB45F42C}"/>
                </c:ext>
              </c:extLst>
            </c:dLbl>
            <c:dLbl>
              <c:idx val="6"/>
              <c:layout>
                <c:manualLayout>
                  <c:x val="2.3850645380623001E-3"/>
                  <c:y val="2.78355737317224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22-4CDE-9447-1D79CB45F42C}"/>
                </c:ext>
              </c:extLst>
            </c:dLbl>
            <c:dLbl>
              <c:idx val="8"/>
              <c:layout>
                <c:manualLayout>
                  <c:x val="2.385064538062209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22-4CDE-9447-1D79CB45F42C}"/>
                </c:ext>
              </c:extLst>
            </c:dLbl>
            <c:dLbl>
              <c:idx val="9"/>
              <c:layout>
                <c:manualLayout>
                  <c:x val="3.577596807093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22-4CDE-9447-1D79CB45F42C}"/>
                </c:ext>
              </c:extLst>
            </c:dLbl>
            <c:dLbl>
              <c:idx val="10"/>
              <c:layout>
                <c:manualLayout>
                  <c:x val="2.3850645380621201E-3"/>
                  <c:y val="-1.0206259131388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22-4CDE-9447-1D79CB45F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Лист1!$C$2:$C$14</c:f>
              <c:numCache>
                <c:formatCode>0%</c:formatCode>
                <c:ptCount val="13"/>
                <c:pt idx="0">
                  <c:v>0.03</c:v>
                </c:pt>
                <c:pt idx="1">
                  <c:v>0.04</c:v>
                </c:pt>
                <c:pt idx="2">
                  <c:v>0.03</c:v>
                </c:pt>
                <c:pt idx="3">
                  <c:v>0.05</c:v>
                </c:pt>
                <c:pt idx="4">
                  <c:v>0.16</c:v>
                </c:pt>
                <c:pt idx="5">
                  <c:v>0.03</c:v>
                </c:pt>
                <c:pt idx="6">
                  <c:v>0.02</c:v>
                </c:pt>
                <c:pt idx="7">
                  <c:v>0.08</c:v>
                </c:pt>
                <c:pt idx="8">
                  <c:v>0.02</c:v>
                </c:pt>
                <c:pt idx="9">
                  <c:v>0.03</c:v>
                </c:pt>
                <c:pt idx="1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222-4CDE-9447-1D79CB45F42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Вертикальный</c:v>
                </c:pt>
              </c:strCache>
            </c:strRef>
          </c:tx>
          <c:spPr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3850645380623001E-3"/>
                  <c:y val="8.3506721195167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22-4CDE-9447-1D79CB45F42C}"/>
                </c:ext>
              </c:extLst>
            </c:dLbl>
            <c:dLbl>
              <c:idx val="4"/>
              <c:layout>
                <c:manualLayout>
                  <c:x val="2.3850645380623001E-3"/>
                  <c:y val="-6.95889343293063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22-4CDE-9447-1D79CB45F42C}"/>
                </c:ext>
              </c:extLst>
            </c:dLbl>
            <c:dLbl>
              <c:idx val="7"/>
              <c:layout>
                <c:manualLayout>
                  <c:x val="1.1925322690311501E-3"/>
                  <c:y val="-1.0206259131388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22-4CDE-9447-1D79CB45F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Лист1!$D$2:$D$14</c:f>
              <c:numCache>
                <c:formatCode>0%</c:formatCode>
                <c:ptCount val="13"/>
                <c:pt idx="0">
                  <c:v>0.02</c:v>
                </c:pt>
                <c:pt idx="1">
                  <c:v>0.03</c:v>
                </c:pt>
                <c:pt idx="2">
                  <c:v>0.02</c:v>
                </c:pt>
                <c:pt idx="3">
                  <c:v>7.0000000000000007E-2</c:v>
                </c:pt>
                <c:pt idx="4">
                  <c:v>0.03</c:v>
                </c:pt>
                <c:pt idx="5">
                  <c:v>0.04</c:v>
                </c:pt>
                <c:pt idx="6">
                  <c:v>0.03</c:v>
                </c:pt>
                <c:pt idx="7">
                  <c:v>0.04</c:v>
                </c:pt>
                <c:pt idx="8">
                  <c:v>0.04</c:v>
                </c:pt>
                <c:pt idx="9">
                  <c:v>0.02</c:v>
                </c:pt>
                <c:pt idx="1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222-4CDE-9447-1D79CB45F42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</c:v>
                </c:pt>
              </c:strCache>
            </c:strRef>
          </c:tx>
          <c:spPr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3.57759680709344E-3"/>
                  <c:y val="2.78355737317224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222-4CDE-9447-1D79CB45F42C}"/>
                </c:ext>
              </c:extLst>
            </c:dLbl>
            <c:dLbl>
              <c:idx val="3"/>
              <c:layout>
                <c:manualLayout>
                  <c:x val="3.5775968070934001E-3"/>
                  <c:y val="-2.78355737317224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222-4CDE-9447-1D79CB45F42C}"/>
                </c:ext>
              </c:extLst>
            </c:dLbl>
            <c:dLbl>
              <c:idx val="4"/>
              <c:layout>
                <c:manualLayout>
                  <c:x val="4.7701290761245898E-3"/>
                  <c:y val="2.78355737317215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222-4CDE-9447-1D79CB45F42C}"/>
                </c:ext>
              </c:extLst>
            </c:dLbl>
            <c:dLbl>
              <c:idx val="5"/>
              <c:layout>
                <c:manualLayout>
                  <c:x val="2.3850645380623001E-3"/>
                  <c:y val="5.5671147463444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222-4CDE-9447-1D79CB45F42C}"/>
                </c:ext>
              </c:extLst>
            </c:dLbl>
            <c:dLbl>
              <c:idx val="8"/>
              <c:layout>
                <c:manualLayout>
                  <c:x val="2.38506453806230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222-4CDE-9447-1D79CB45F42C}"/>
                </c:ext>
              </c:extLst>
            </c:dLbl>
            <c:dLbl>
              <c:idx val="10"/>
              <c:layout>
                <c:manualLayout>
                  <c:x val="8.34772588321804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222-4CDE-9447-1D79CB45F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Лист1!$E$2:$E$14</c:f>
              <c:numCache>
                <c:formatCode>0%</c:formatCode>
                <c:ptCount val="13"/>
                <c:pt idx="0">
                  <c:v>0.04</c:v>
                </c:pt>
                <c:pt idx="1">
                  <c:v>0.02</c:v>
                </c:pt>
                <c:pt idx="2">
                  <c:v>0.01</c:v>
                </c:pt>
                <c:pt idx="3">
                  <c:v>0.03</c:v>
                </c:pt>
                <c:pt idx="4">
                  <c:v>0.04</c:v>
                </c:pt>
                <c:pt idx="5">
                  <c:v>0.03</c:v>
                </c:pt>
                <c:pt idx="6">
                  <c:v>0.05</c:v>
                </c:pt>
                <c:pt idx="7">
                  <c:v>0.06</c:v>
                </c:pt>
                <c:pt idx="8">
                  <c:v>0.02</c:v>
                </c:pt>
                <c:pt idx="9">
                  <c:v>0.1</c:v>
                </c:pt>
                <c:pt idx="1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4222-4CDE-9447-1D79CB45F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4443272"/>
        <c:axId val="2134553912"/>
      </c:barChart>
      <c:catAx>
        <c:axId val="2134443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4553912"/>
        <c:crosses val="autoZero"/>
        <c:auto val="1"/>
        <c:lblAlgn val="ctr"/>
        <c:lblOffset val="100"/>
        <c:noMultiLvlLbl val="0"/>
      </c:catAx>
      <c:valAx>
        <c:axId val="2134553912"/>
        <c:scaling>
          <c:orientation val="minMax"/>
        </c:scaling>
        <c:delete val="0"/>
        <c:axPos val="l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4443272"/>
        <c:crosses val="autoZero"/>
        <c:crossBetween val="between"/>
      </c:val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xfrm>
      <a:off x="771197" y="1975944"/>
      <a:ext cx="10649606" cy="4562507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Смертность среди ВИЧ-инфицированных</c:v>
                </c:pt>
              </c:strCache>
            </c:strRef>
          </c:tx>
          <c:spPr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2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0-4819-A653-BA33DB214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3978552"/>
        <c:axId val="213398712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% умерших от СПИДа</c:v>
                </c:pt>
              </c:strCache>
            </c:strRef>
          </c:tx>
          <c:spPr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0%</c:formatCode>
                <c:ptCount val="11"/>
                <c:pt idx="0">
                  <c:v>0.24</c:v>
                </c:pt>
                <c:pt idx="1">
                  <c:v>0.44</c:v>
                </c:pt>
                <c:pt idx="2">
                  <c:v>0.18</c:v>
                </c:pt>
                <c:pt idx="3">
                  <c:v>0.28000000000000003</c:v>
                </c:pt>
                <c:pt idx="4">
                  <c:v>0.3</c:v>
                </c:pt>
                <c:pt idx="5">
                  <c:v>0.5</c:v>
                </c:pt>
                <c:pt idx="6">
                  <c:v>0.4</c:v>
                </c:pt>
                <c:pt idx="7">
                  <c:v>0.6</c:v>
                </c:pt>
                <c:pt idx="8">
                  <c:v>0.5</c:v>
                </c:pt>
                <c:pt idx="9">
                  <c:v>0.3</c:v>
                </c:pt>
                <c:pt idx="10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40-4819-A653-BA33DB214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3999672"/>
        <c:axId val="2134020376"/>
      </c:lineChart>
      <c:valAx>
        <c:axId val="2134020376"/>
        <c:scaling>
          <c:orientation val="minMax"/>
        </c:scaling>
        <c:delete val="0"/>
        <c:axPos val="r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3999672"/>
        <c:crosses val="max"/>
        <c:crossBetween val="between"/>
      </c:valAx>
      <c:catAx>
        <c:axId val="2133999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4020376"/>
        <c:crosses val="autoZero"/>
        <c:auto val="1"/>
        <c:lblAlgn val="ctr"/>
        <c:lblOffset val="100"/>
        <c:noMultiLvlLbl val="0"/>
      </c:catAx>
      <c:valAx>
        <c:axId val="2133987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3978552"/>
        <c:crosses val="autoZero"/>
        <c:crossBetween val="between"/>
      </c:valAx>
      <c:catAx>
        <c:axId val="21339785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3987128"/>
        <c:crosses val="autoZero"/>
        <c:auto val="1"/>
        <c:lblAlgn val="ctr"/>
        <c:lblOffset val="100"/>
        <c:noMultiLvlLbl val="0"/>
      </c:cat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xfrm>
      <a:off x="789858" y="2346960"/>
      <a:ext cx="10612284" cy="4389120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Смертность от ВИЧ-инфекции</c:v>
                </c:pt>
              </c:strCache>
            </c:strRef>
          </c:tx>
          <c:spPr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AD-4478-AB35-253251934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46404216"/>
        <c:axId val="214640058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% умерших от СПИДа</c:v>
                </c:pt>
              </c:strCache>
            </c:strRef>
          </c:tx>
          <c:spPr>
            <a:prstGeom prst="rect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8.8164251207729499E-2"/>
                  <c:y val="6.262628504082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AD-4478-AB35-253251934B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0%</c:formatCode>
                <c:ptCount val="2"/>
                <c:pt idx="0">
                  <c:v>2.4E-2</c:v>
                </c:pt>
                <c:pt idx="1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AD-4478-AB35-253251934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4092520"/>
        <c:axId val="2134707544"/>
      </c:lineChart>
      <c:valAx>
        <c:axId val="2134707544"/>
        <c:scaling>
          <c:orientation val="minMax"/>
        </c:scaling>
        <c:delete val="0"/>
        <c:axPos val="r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4092520"/>
        <c:crosses val="max"/>
        <c:crossBetween val="between"/>
      </c:valAx>
      <c:catAx>
        <c:axId val="2134092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4707544"/>
        <c:crosses val="autoZero"/>
        <c:auto val="1"/>
        <c:lblAlgn val="ctr"/>
        <c:lblOffset val="100"/>
        <c:noMultiLvlLbl val="0"/>
      </c:catAx>
      <c:valAx>
        <c:axId val="2146400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6404216"/>
        <c:crosses val="autoZero"/>
        <c:crossBetween val="between"/>
      </c:valAx>
      <c:catAx>
        <c:axId val="21464042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46400584"/>
        <c:crosses val="autoZero"/>
        <c:auto val="1"/>
        <c:lblAlgn val="ctr"/>
        <c:lblOffset val="100"/>
        <c:noMultiLvlLbl val="0"/>
      </c:cat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xfrm>
      <a:off x="838200" y="2659954"/>
      <a:ext cx="10515600" cy="4055805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90-90-90</c:v>
                </c:pt>
              </c:strCache>
            </c:strRef>
          </c:tx>
          <c:spPr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numRef>
              <c:f>Лист1!$A$2:$A$4</c:f>
              <c:numCache>
                <c:formatCode>0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90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35-4173-9E42-7A4EA233E7C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Показатели каскада</c:v>
                </c:pt>
              </c:strCache>
            </c:strRef>
          </c:tx>
          <c:spPr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lang="ru-RU" sz="1200" b="0" i="0" u="none" strike="noStrike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Лист1!$A$2:$A$4</c:f>
              <c:numCache>
                <c:formatCode>0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60</c:v>
                </c:pt>
                <c:pt idx="1">
                  <c:v>50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35-4173-9E42-7A4EA233E7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1127304"/>
        <c:axId val="2131130792"/>
      </c:areaChart>
      <c:catAx>
        <c:axId val="213112730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1130792"/>
        <c:crosses val="autoZero"/>
        <c:auto val="1"/>
        <c:lblAlgn val="ctr"/>
        <c:lblOffset val="100"/>
        <c:noMultiLvlLbl val="0"/>
      </c:catAx>
      <c:valAx>
        <c:axId val="2131130792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1127304"/>
        <c:crosses val="autoZero"/>
        <c:crossBetween val="midCat"/>
      </c:valAx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2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 bwMode="auto">
    <a:xfrm>
      <a:off x="2586182" y="2639813"/>
      <a:ext cx="7019636" cy="4078624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5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MarkerLayout/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5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MarkerLayout/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MarkerLayout/>
  <cs:dataPointWirefram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5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MarkerLayout/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6046E3-CA13-4E1E-B608-7FEA81E886C0}" type="datetimeFigureOut">
              <a:rPr lang="ru-RU"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0AF128-A8E1-4FE8-9FE4-D7FE0D8FF0ED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1200" b="0" i="0" u="none" strike="noStrike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Столбик мужчин вписывать со знаком "-"</a:t>
            </a:r>
            <a:r>
              <a:rPr lang="ru-RU"/>
              <a:t> </a:t>
            </a:r>
            <a:r>
              <a:rPr lang="ru-RU" sz="1200" b="0" i="0" u="none" strike="noStrike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Например: не 5400, а -5400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60AF128-A8E1-4FE8-9FE4-D7FE0D8FF0ED}" type="slidenum">
              <a:rPr lang="ru-RU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b="0" i="0" u="none" strike="noStrike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Столбик мужчин вписывать со знаком "-"</a:t>
            </a:r>
            <a:r>
              <a:rPr lang="ru-RU"/>
              <a:t> </a:t>
            </a:r>
            <a:r>
              <a:rPr lang="ru-RU" sz="1200" b="0" i="0" u="none" strike="noStrike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Например: не 5400, а -5400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60AF128-A8E1-4FE8-9FE4-D7FE0D8FF0ED}" type="slidenum">
              <a:rPr lang="ru-RU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358E1F-4C5C-4ECB-8CF9-B36D22312CB8}" type="datetimeFigureOut">
              <a:rPr lang="ru-RU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DE6BE4-A1DC-4637-93B5-084939CFB1E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358E1F-4C5C-4ECB-8CF9-B36D22312CB8}" type="datetimeFigureOut">
              <a:rPr lang="ru-RU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DE6BE4-A1DC-4637-93B5-084939CFB1E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358E1F-4C5C-4ECB-8CF9-B36D22312CB8}" type="datetimeFigureOut">
              <a:rPr lang="ru-RU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DE6BE4-A1DC-4637-93B5-084939CFB1E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358E1F-4C5C-4ECB-8CF9-B36D22312CB8}" type="datetimeFigureOut">
              <a:rPr lang="ru-RU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DE6BE4-A1DC-4637-93B5-084939CFB1E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358E1F-4C5C-4ECB-8CF9-B36D22312CB8}" type="datetimeFigureOut">
              <a:rPr lang="ru-RU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DE6BE4-A1DC-4637-93B5-084939CFB1E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358E1F-4C5C-4ECB-8CF9-B36D22312CB8}" type="datetimeFigureOut">
              <a:rPr lang="ru-RU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DE6BE4-A1DC-4637-93B5-084939CFB1E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358E1F-4C5C-4ECB-8CF9-B36D22312CB8}" type="datetimeFigureOut">
              <a:rPr lang="ru-RU"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DE6BE4-A1DC-4637-93B5-084939CFB1E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358E1F-4C5C-4ECB-8CF9-B36D22312CB8}" type="datetimeFigureOut">
              <a:rPr lang="ru-RU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DE6BE4-A1DC-4637-93B5-084939CFB1E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358E1F-4C5C-4ECB-8CF9-B36D22312CB8}" type="datetimeFigureOut">
              <a:rPr lang="ru-RU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DE6BE4-A1DC-4637-93B5-084939CFB1E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358E1F-4C5C-4ECB-8CF9-B36D22312CB8}" type="datetimeFigureOut">
              <a:rPr lang="ru-RU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DE6BE4-A1DC-4637-93B5-084939CFB1E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358E1F-4C5C-4ECB-8CF9-B36D22312CB8}" type="datetimeFigureOut">
              <a:rPr lang="ru-RU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1DE6BE4-A1DC-4637-93B5-084939CFB1E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358E1F-4C5C-4ECB-8CF9-B36D22312CB8}" type="datetimeFigureOut">
              <a:rPr lang="ru-RU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DE6BE4-A1DC-4637-93B5-084939CFB1EE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33222" y="1602028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Заявка на участие во Всероссийском конкурсе «Лучший СПИД-центр 202</a:t>
            </a:r>
            <a:r>
              <a:rPr lang="en-US">
                <a:latin typeface="Times New Roman"/>
                <a:cs typeface="Times New Roman"/>
              </a:rPr>
              <a:t>3</a:t>
            </a:r>
            <a:r>
              <a:rPr lang="ru-RU">
                <a:latin typeface="Times New Roman"/>
                <a:cs typeface="Times New Roman"/>
              </a:rPr>
              <a:t>»</a:t>
            </a:r>
            <a:endParaRPr/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519084" y="253819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>
              <a:defRPr/>
            </a:pPr>
            <a:r>
              <a:rPr lang="ru-RU" sz="3200">
                <a:solidFill>
                  <a:srgbClr val="C00000"/>
                </a:solidFill>
              </a:rPr>
              <a:t>Номинация: </a:t>
            </a:r>
            <a:endParaRPr/>
          </a:p>
          <a:p>
            <a:pPr>
              <a:defRPr/>
            </a:pPr>
            <a:r>
              <a:rPr lang="ru-RU" sz="3200">
                <a:solidFill>
                  <a:srgbClr val="C00000"/>
                </a:solidFill>
              </a:rPr>
              <a:t>«Прорыв в удержании на лечении»</a:t>
            </a:r>
            <a:endParaRPr/>
          </a:p>
        </p:txBody>
      </p:sp>
      <p:pic>
        <p:nvPicPr>
          <p:cNvPr id="854756894" name="Picture 85475689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84372" y="105814"/>
            <a:ext cx="3629025" cy="1114425"/>
          </a:xfrm>
          <a:prstGeom prst="rect">
            <a:avLst/>
          </a:prstGeom>
        </p:spPr>
      </p:pic>
      <p:pic>
        <p:nvPicPr>
          <p:cNvPr id="209601974" name="Picture 20960197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766180" y="105814"/>
            <a:ext cx="2228850" cy="16763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202024"/>
            <a:ext cx="10515600" cy="1772622"/>
          </a:xfrm>
        </p:spPr>
        <p:txBody>
          <a:bodyPr/>
          <a:lstStyle/>
          <a:p>
            <a:pPr algn="ctr">
              <a:defRPr/>
            </a:pPr>
            <a:r>
              <a:rPr lang="ru-RU"/>
              <a:t>Динамика эпидемиологических показателей по региону</a:t>
            </a:r>
            <a:endParaRPr/>
          </a:p>
        </p:txBody>
      </p:sp>
      <p:pic>
        <p:nvPicPr>
          <p:cNvPr id="1089476574" name="Picture 108947657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Заболеваемость населения ВИЧ-инфекцией  </a:t>
            </a:r>
            <a:br>
              <a:rPr lang="ru-RU" sz="3600"/>
            </a:br>
            <a:r>
              <a:rPr lang="ru-RU" sz="3600"/>
              <a:t>(на 100 тыс. населения) за период 2012–2022 гг.</a:t>
            </a:r>
            <a:endParaRPr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</p:nvPr>
        </p:nvGraphicFramePr>
        <p:xfrm>
          <a:off x="771197" y="1789470"/>
          <a:ext cx="10649606" cy="475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2663870" name="Picture 7266386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Выявляемость ВИЧ-инфекции </a:t>
            </a:r>
            <a:br>
              <a:rPr lang="ru-RU" sz="3600"/>
            </a:br>
            <a:r>
              <a:rPr lang="ru-RU" sz="3600"/>
              <a:t>(на 1000 обследованных) за период 2012–2022 гг.</a:t>
            </a:r>
            <a:endParaRPr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9"/>
          <p:cNvGraphicFramePr>
            <a:graphicFrameLocks/>
          </p:cNvGraphicFramePr>
          <p:nvPr/>
        </p:nvGraphicFramePr>
        <p:xfrm>
          <a:off x="838200" y="1825624"/>
          <a:ext cx="10515600" cy="4771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81079368" name="Picture 1781079367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Структура путей передачи ВИЧ-инфекции </a:t>
            </a:r>
            <a:br>
              <a:rPr lang="ru-RU" sz="3600"/>
            </a:br>
            <a:r>
              <a:rPr lang="ru-RU" sz="3600"/>
              <a:t>(в % по годам) за период 2012–2022 гг.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18991" y="1563542"/>
            <a:ext cx="10925613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000">
                <a:solidFill>
                  <a:schemeClr val="bg1">
                    <a:lumMod val="65000"/>
                  </a:schemeClr>
                </a:solidFill>
              </a:rPr>
              <a:t>Можно добавить пути передачи. Данные пути передачи приведены для примера</a:t>
            </a:r>
            <a:endParaRPr lang="ru-RU" sz="2000"/>
          </a:p>
        </p:txBody>
      </p:sp>
      <p:graphicFrame>
        <p:nvGraphicFramePr>
          <p:cNvPr id="4" name="Объект 9"/>
          <p:cNvGraphicFramePr>
            <a:graphicFrameLocks/>
          </p:cNvGraphicFramePr>
          <p:nvPr/>
        </p:nvGraphicFramePr>
        <p:xfrm>
          <a:off x="771197" y="1975944"/>
          <a:ext cx="10649606" cy="456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568146988" name="Picture 156814698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8459174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Смертность населения от ВИЧ-инфекции (на 100 тыс. населения)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538288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/>
              <a:t>включая долю умерших от СПИДа (в % от числа летальных 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 lang="ru-RU" sz="2400"/>
              <a:t>случаев среди ВИЧ-инфицированных) за период 2012–2022 гг.</a:t>
            </a:r>
            <a:endParaRPr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789858" y="2346960"/>
          <a:ext cx="10612284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92251872" name="Picture 179225187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85821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Смертность населения от ВИЧ-инфекции (на 100 тыс. населения)</a:t>
            </a:r>
            <a:endParaRPr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838200" y="2659954"/>
          <a:ext cx="10515600" cy="405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бъект 2"/>
          <p:cNvSpPr txBox="1"/>
          <p:nvPr/>
        </p:nvSpPr>
        <p:spPr bwMode="auto">
          <a:xfrm>
            <a:off x="838200" y="153866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включая долю умерших от СПИДа (в % от числа летальных случаев среди ВИЧ-инфицированных) за 9 месяцев 2023 г. в сравнении с аналогичным периодом 2022 г.</a:t>
            </a:r>
            <a:endParaRPr/>
          </a:p>
        </p:txBody>
      </p:sp>
      <p:pic>
        <p:nvPicPr>
          <p:cNvPr id="1012156696" name="Picture 101215669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202124" cy="1325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Достигнутые показатели каскада оказания медицинской помощи больным ВИЧ-инфекцией «90-90-90» (в %)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2055813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/>
              <a:t>Каскад 90-90-90 в регионе составил:</a:t>
            </a:r>
            <a:endParaRPr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2586182" y="2639813"/>
          <a:ext cx="7019636" cy="4078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58172720" name="Picture 85817271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533359"/>
            <a:ext cx="10515600" cy="1791283"/>
          </a:xfrm>
        </p:spPr>
        <p:txBody>
          <a:bodyPr/>
          <a:lstStyle/>
          <a:p>
            <a:pPr algn="ctr">
              <a:defRPr/>
            </a:pPr>
            <a:r>
              <a:rPr lang="ru-RU"/>
              <a:t>Охват диспансерным наблюдением</a:t>
            </a:r>
            <a:endParaRPr/>
          </a:p>
        </p:txBody>
      </p:sp>
      <p:pic>
        <p:nvPicPr>
          <p:cNvPr id="1002044966" name="Picture 100204496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525974" cy="1325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Охват диспансерным наблюдением пациентов с ВИЧ-инфекцией за период 2012–2022 гг. </a:t>
            </a:r>
            <a:br>
              <a:rPr lang="ru-RU" sz="3600"/>
            </a:br>
            <a:r>
              <a:rPr lang="ru-RU" sz="3600"/>
              <a:t>(в % по годам)</a:t>
            </a:r>
            <a:endParaRPr/>
          </a:p>
        </p:txBody>
      </p:sp>
      <p:graphicFrame>
        <p:nvGraphicFramePr>
          <p:cNvPr id="5" name="Объект 9"/>
          <p:cNvGraphicFramePr>
            <a:graphicFrameLocks/>
          </p:cNvGraphicFramePr>
          <p:nvPr/>
        </p:nvGraphicFramePr>
        <p:xfrm>
          <a:off x="838200" y="213040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9839550" name="Picture 12983954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Охват диспансерным наблюдением вновь выявленных больных за период 2012–2022 гг. </a:t>
            </a:r>
            <a:br>
              <a:rPr lang="ru-RU" sz="3600"/>
            </a:br>
            <a:r>
              <a:rPr lang="ru-RU" sz="3600"/>
              <a:t>(в % по годам)</a:t>
            </a:r>
            <a:endParaRPr/>
          </a:p>
        </p:txBody>
      </p:sp>
      <p:graphicFrame>
        <p:nvGraphicFramePr>
          <p:cNvPr id="4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749531"/>
              </p:ext>
            </p:extLst>
          </p:nvPr>
        </p:nvGraphicFramePr>
        <p:xfrm>
          <a:off x="838200" y="213040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142566575" name="Picture 214256657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Правила заполнения заявки: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914400" y="1576873"/>
            <a:ext cx="10002416" cy="4824427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/>
              <a:t>Необходимо заполнить </a:t>
            </a:r>
            <a:r>
              <a:rPr lang="ru-RU" b="1" u="sng">
                <a:solidFill>
                  <a:srgbClr val="FF0000"/>
                </a:solidFill>
              </a:rPr>
              <a:t>ВСЕ</a:t>
            </a:r>
            <a:r>
              <a:rPr lang="ru-RU"/>
              <a:t> слайды и поля заявки, серый текст-пояснение нужно удалить.</a:t>
            </a:r>
            <a:endParaRPr/>
          </a:p>
          <a:p>
            <a:pPr>
              <a:defRPr/>
            </a:pPr>
            <a:r>
              <a:rPr lang="ru-RU"/>
              <a:t>Там, где не указан год, рассматриваются 202</a:t>
            </a:r>
            <a:r>
              <a:rPr lang="en-US"/>
              <a:t>2</a:t>
            </a:r>
            <a:r>
              <a:rPr lang="ru-RU"/>
              <a:t>–202</a:t>
            </a:r>
            <a:r>
              <a:rPr lang="en-US"/>
              <a:t>3</a:t>
            </a:r>
            <a:r>
              <a:rPr lang="ru-RU"/>
              <a:t> гг.</a:t>
            </a:r>
            <a:endParaRPr lang="en-US"/>
          </a:p>
          <a:p>
            <a:pPr>
              <a:defRPr/>
            </a:pPr>
            <a:r>
              <a:rPr lang="ru-RU"/>
              <a:t>Можно добавить 3–5 дополнительных слайдов по заявленной тематике.</a:t>
            </a:r>
            <a:endParaRPr/>
          </a:p>
          <a:p>
            <a:pPr>
              <a:defRPr/>
            </a:pPr>
            <a:r>
              <a:rPr lang="ru-RU"/>
              <a:t>Для изменения диаграммы: кликнуть правой кнопкой мыши по диаграмме, выбрать «изменить данные», в таблицу вписать свои данные, закрыть таблицу. Данные обновляются автоматически.</a:t>
            </a:r>
            <a:endParaRPr/>
          </a:p>
          <a:p>
            <a:pPr>
              <a:defRPr/>
            </a:pPr>
            <a:r>
              <a:rPr lang="ru-RU"/>
              <a:t>Заявка может быть отправлена организаторами на доработку.</a:t>
            </a:r>
            <a:endParaRPr/>
          </a:p>
          <a:p>
            <a:pPr>
              <a:defRPr/>
            </a:pPr>
            <a:r>
              <a:rPr lang="ru-RU"/>
              <a:t>Данная заявка должна быть сохранена и прикреплена в формате </a:t>
            </a:r>
            <a:r>
              <a:rPr lang="en-US"/>
              <a:t>Power Point</a:t>
            </a:r>
            <a:r>
              <a:rPr lang="ru-RU"/>
              <a:t> на странице конкурса </a:t>
            </a:r>
            <a:r>
              <a:rPr lang="en-US" i="1">
                <a:solidFill>
                  <a:srgbClr val="FF0000"/>
                </a:solidFill>
              </a:rPr>
              <a:t>o-spide.ru</a:t>
            </a:r>
            <a:endParaRPr lang="ru-RU" i="1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ru-RU" i="1">
                <a:solidFill>
                  <a:srgbClr val="FF0000"/>
                </a:solidFill>
              </a:rPr>
              <a:t>Внимание! </a:t>
            </a:r>
            <a:endParaRPr/>
          </a:p>
          <a:p>
            <a:pPr marL="0" indent="0" algn="ctr">
              <a:buNone/>
              <a:defRPr/>
            </a:pPr>
            <a:r>
              <a:rPr lang="ru-RU" i="1">
                <a:solidFill>
                  <a:srgbClr val="FF0000"/>
                </a:solidFill>
              </a:rPr>
              <a:t>Обязательно сначала сохраните файл на компьютер, а затем приступайте к редактированию.</a:t>
            </a:r>
            <a:endParaRPr/>
          </a:p>
        </p:txBody>
      </p:sp>
      <p:pic>
        <p:nvPicPr>
          <p:cNvPr id="231128598" name="Picture 23112859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745049" cy="1325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Описание мероприятий по привлечению больных, не охваченных диспансерным наблюдением, в том числе «потерявшихся»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956391"/>
            <a:ext cx="10515600" cy="4220572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2400"/>
          </a:p>
        </p:txBody>
      </p:sp>
      <p:pic>
        <p:nvPicPr>
          <p:cNvPr id="1853042230" name="Picture 185304222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482082"/>
            <a:ext cx="9655647" cy="1325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Доля пациентов с ВИЧ-инфекцией, имеющих уровень CD4 менее 350 кл/мкл, из общего числа пациентов, состоящих под диспансерным наблюдением (в % по годам) </a:t>
            </a:r>
            <a:endParaRPr/>
          </a:p>
        </p:txBody>
      </p:sp>
      <p:graphicFrame>
        <p:nvGraphicFramePr>
          <p:cNvPr id="600491886" name="Диаграмма 600491885"/>
          <p:cNvGraphicFramePr>
            <a:graphicFrameLocks/>
          </p:cNvGraphicFramePr>
          <p:nvPr/>
        </p:nvGraphicFramePr>
        <p:xfrm>
          <a:off x="838199" y="2333624"/>
          <a:ext cx="10515598" cy="4351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50935695" name="Picture 95093569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Охват диспансерным наблюдением ВИЧ-инфицированных ключевых групп населения </a:t>
            </a:r>
            <a:br>
              <a:rPr lang="ru-RU" sz="3600"/>
            </a:br>
            <a:r>
              <a:rPr lang="ru-RU" sz="3600"/>
              <a:t> (в %)</a:t>
            </a:r>
            <a:endParaRPr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 bwMode="auto">
          <a:xfrm>
            <a:off x="838198" y="1890939"/>
            <a:ext cx="10232571" cy="1626733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240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 bwMode="auto">
          <a:xfrm>
            <a:off x="838200" y="5043488"/>
            <a:ext cx="10232570" cy="1520597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2400"/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664029" y="3717925"/>
            <a:ext cx="102731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600">
                <a:latin typeface="Times New Roman"/>
                <a:cs typeface="Times New Roman"/>
              </a:rPr>
              <a:t>Охват профилактическими осмотрами на туберкулез пациентов с ВИЧ-инфекцией (в %)</a:t>
            </a:r>
            <a:endParaRPr/>
          </a:p>
        </p:txBody>
      </p:sp>
      <p:pic>
        <p:nvPicPr>
          <p:cNvPr id="1998533922" name="Picture 199853392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07999" y="172084"/>
            <a:ext cx="9408499" cy="1325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Охват химиопрофилактикой туберкулеза больных ВИЧ-инфекцией с уровнем С</a:t>
            </a:r>
            <a:r>
              <a:rPr lang="en-US" sz="3600"/>
              <a:t>D4 </a:t>
            </a:r>
            <a:r>
              <a:rPr lang="ru-RU" sz="3600"/>
              <a:t>менее 350 кл</a:t>
            </a:r>
            <a:r>
              <a:rPr lang="en-US" sz="3600"/>
              <a:t>/</a:t>
            </a:r>
            <a:r>
              <a:rPr lang="ru-RU" sz="3600"/>
              <a:t>мкл</a:t>
            </a:r>
            <a:r>
              <a:rPr lang="en-US" sz="3600"/>
              <a:t> (%)</a:t>
            </a:r>
            <a:endParaRPr lang="ru-RU" sz="36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977656"/>
            <a:ext cx="10515600" cy="423120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97387406" name="Picture 109738740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519363"/>
            <a:ext cx="10515600" cy="1819275"/>
          </a:xfrm>
        </p:spPr>
        <p:txBody>
          <a:bodyPr/>
          <a:lstStyle/>
          <a:p>
            <a:pPr algn="ctr">
              <a:defRPr/>
            </a:pPr>
            <a:r>
              <a:rPr lang="ru-RU"/>
              <a:t>Лечение </a:t>
            </a:r>
            <a:br>
              <a:rPr lang="ru-RU"/>
            </a:br>
            <a:r>
              <a:rPr lang="ru-RU"/>
              <a:t>ВИЧ-инфицированных</a:t>
            </a:r>
            <a:endParaRPr/>
          </a:p>
        </p:txBody>
      </p:sp>
      <p:pic>
        <p:nvPicPr>
          <p:cNvPr id="1132945407" name="Picture 113294540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630939"/>
            <a:ext cx="10254673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Охват АРВТ пациентов с ВИЧ-инфекцией, состоящих под диспансерным наблюдением в субъекте за период 2012–2022 гг. </a:t>
            </a:r>
            <a:br>
              <a:rPr lang="ru-RU" sz="3600"/>
            </a:br>
            <a:r>
              <a:rPr lang="ru-RU" sz="3600"/>
              <a:t>(в % по годам) </a:t>
            </a:r>
            <a:endParaRPr/>
          </a:p>
        </p:txBody>
      </p:sp>
      <p:graphicFrame>
        <p:nvGraphicFramePr>
          <p:cNvPr id="496762151" name="Диаграмма 496762150"/>
          <p:cNvGraphicFramePr>
            <a:graphicFrameLocks/>
          </p:cNvGraphicFramePr>
          <p:nvPr/>
        </p:nvGraphicFramePr>
        <p:xfrm>
          <a:off x="838199" y="2333624"/>
          <a:ext cx="10515598" cy="4351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3074657" name="Picture 51307465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92301" y="2142455"/>
            <a:ext cx="10024419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Доля пациентов с ВИЧ-инфекцией, имеющих неопределяемый уровень вирусной нагрузки, от числа пациентов, получающих АРВТ более 48 недель (%)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457037" y="232953"/>
            <a:ext cx="10403335" cy="1058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Доля пациентов, прервавших лечение после первого года приема АРВП (%) </a:t>
            </a:r>
            <a:endParaRPr sz="2400"/>
          </a:p>
        </p:txBody>
      </p:sp>
      <p:pic>
        <p:nvPicPr>
          <p:cNvPr id="1632103001" name="Picture 163210300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  <p:sp>
        <p:nvSpPr>
          <p:cNvPr id="8" name="Заголовок 1"/>
          <p:cNvSpPr txBox="1"/>
          <p:nvPr/>
        </p:nvSpPr>
        <p:spPr bwMode="auto">
          <a:xfrm>
            <a:off x="496399" y="4318808"/>
            <a:ext cx="100244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Доля пациентов, которые удерживаются на лечении в течение года (</a:t>
            </a:r>
            <a:r>
              <a:rPr lang="en-US" sz="2400">
                <a:latin typeface="Times New Roman"/>
                <a:cs typeface="Times New Roman"/>
              </a:rPr>
              <a:t>%</a:t>
            </a:r>
            <a:r>
              <a:rPr lang="ru-RU" sz="2400">
                <a:latin typeface="Times New Roman"/>
                <a:cs typeface="Times New Roman"/>
              </a:rPr>
              <a:t>)</a:t>
            </a:r>
            <a:endParaRPr/>
          </a:p>
        </p:txBody>
      </p:sp>
      <p:sp>
        <p:nvSpPr>
          <p:cNvPr id="15" name="Объект 5"/>
          <p:cNvSpPr txBox="1"/>
          <p:nvPr/>
        </p:nvSpPr>
        <p:spPr bwMode="auto">
          <a:xfrm>
            <a:off x="631788" y="1069167"/>
            <a:ext cx="9852619" cy="124216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pPr>
              <a:defRPr/>
            </a:pPr>
            <a:r>
              <a:rPr lang="en-US"/>
              <a:t>Click to add text</a:t>
            </a:r>
            <a:endParaRPr lang="ru-RU"/>
          </a:p>
        </p:txBody>
      </p:sp>
      <p:sp>
        <p:nvSpPr>
          <p:cNvPr id="17" name="Объект 5"/>
          <p:cNvSpPr txBox="1"/>
          <p:nvPr/>
        </p:nvSpPr>
        <p:spPr bwMode="auto">
          <a:xfrm>
            <a:off x="631789" y="3429000"/>
            <a:ext cx="9852619" cy="132556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pPr>
              <a:defRPr/>
            </a:pPr>
            <a:r>
              <a:rPr lang="en-US"/>
              <a:t>Click to add text</a:t>
            </a:r>
            <a:endParaRPr lang="ru-RU"/>
          </a:p>
        </p:txBody>
      </p:sp>
      <p:sp>
        <p:nvSpPr>
          <p:cNvPr id="18" name="Объект 5"/>
          <p:cNvSpPr txBox="1"/>
          <p:nvPr/>
        </p:nvSpPr>
        <p:spPr bwMode="auto">
          <a:xfrm>
            <a:off x="631788" y="5282806"/>
            <a:ext cx="9852620" cy="132556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pPr>
              <a:defRPr/>
            </a:pPr>
            <a:r>
              <a:rPr lang="en-US"/>
              <a:t>Click to add text</a:t>
            </a: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Мониторинг эффективности лечения ВИЧ-инфицированных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/>
              <a:t>Указать долю пациентов с ВИЧ-инфекцией, охваченных тестами на </a:t>
            </a:r>
            <a:r>
              <a:rPr lang="en-US" sz="2400"/>
              <a:t>CD4</a:t>
            </a:r>
            <a:r>
              <a:rPr lang="ru-RU" sz="2400"/>
              <a:t> и вирусную нагрузку (из них 2 раза в год, 3 и более раз в год для каждого теста в %)</a:t>
            </a:r>
            <a:endParaRPr/>
          </a:p>
        </p:txBody>
      </p:sp>
      <p:pic>
        <p:nvPicPr>
          <p:cNvPr id="65940194" name="Picture 6594019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Мониторинг резистентности вируса иммунодефицита человека к АРВП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/>
              <a:t>Указать долю пациентов с ВИЧ-инфекцией, получающих АРВП, охваченных тестами на резистентность ВИЧ (%)</a:t>
            </a:r>
            <a:endParaRPr/>
          </a:p>
        </p:txBody>
      </p:sp>
      <p:pic>
        <p:nvPicPr>
          <p:cNvPr id="1208173562" name="Picture 120817356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02174" cy="132556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/>
              <a:t>Качество оказания медицинских услуг для пациентов с ВИЧ-инфекцией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Описать систему мониторинга, каким образом оценивается качество оказанных медицинских услуг</a:t>
            </a:r>
            <a:endParaRPr/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458714"/>
            <a:ext cx="10515600" cy="194057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6600"/>
              <a:t>Общая информация о СПИД-центре</a:t>
            </a:r>
            <a:endParaRPr/>
          </a:p>
        </p:txBody>
      </p:sp>
      <p:pic>
        <p:nvPicPr>
          <p:cNvPr id="1427217887" name="Picture 142721788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Инновационные методы лечения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Описать новые и современные методы лечения, которые повышают эффективность лечения и удержания на нем</a:t>
            </a:r>
            <a:endParaRPr/>
          </a:p>
        </p:txBody>
      </p:sp>
      <p:pic>
        <p:nvPicPr>
          <p:cNvPr id="2008933376" name="Рисунок 20089333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95400" y="347401"/>
            <a:ext cx="1015556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Взаимодействие медицинских и социальных работников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 bwMode="auto">
          <a:xfrm>
            <a:off x="838198" y="1825625"/>
            <a:ext cx="10591801" cy="17250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Описать мероприятия с участием медицинских и социальных работников, направленных на улучшение результатов лечения </a:t>
            </a:r>
            <a:endParaRPr/>
          </a:p>
        </p:txBody>
      </p:sp>
      <p:pic>
        <p:nvPicPr>
          <p:cNvPr id="101070745" name="Рисунок 10107074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Медицинский персонал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Список медицинского персонала с указанием квалификации и  уровня профессиональной подготовки</a:t>
            </a:r>
            <a:endParaRPr/>
          </a:p>
        </p:txBody>
      </p:sp>
      <p:pic>
        <p:nvPicPr>
          <p:cNvPr id="2008933376" name="Рисунок 20089333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Медицинское оборудование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Список медицинского оборудования</a:t>
            </a:r>
            <a:endParaRPr/>
          </a:p>
        </p:txBody>
      </p:sp>
      <p:pic>
        <p:nvPicPr>
          <p:cNvPr id="2008933376" name="Рисунок 20089333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Программы социальной поддержки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Описать программы социальной поддержки, применяемые в регионе с учетом индивидуального подхода к участнику </a:t>
            </a:r>
            <a:endParaRPr/>
          </a:p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Описать программы по интеграции инвалидов в общество с учетом индивидуального подхода к участнику</a:t>
            </a:r>
            <a:endParaRPr/>
          </a:p>
          <a:p>
            <a:pPr marL="0" indent="0">
              <a:buNone/>
              <a:defRPr/>
            </a:pPr>
            <a:endParaRPr/>
          </a:p>
        </p:txBody>
      </p:sp>
      <p:pic>
        <p:nvPicPr>
          <p:cNvPr id="2008933376" name="Рисунок 20089333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63352" y="260648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Программы информационной поддержки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Описать систему информационной поддержки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:</a:t>
            </a:r>
            <a:endParaRPr/>
          </a:p>
          <a:p>
            <a:pPr marL="0" indent="0">
              <a:buNone/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Консультации по лечению</a:t>
            </a:r>
            <a:endParaRPr/>
          </a:p>
          <a:p>
            <a:pPr marL="0" indent="0">
              <a:buNone/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Психологическая помощь</a:t>
            </a:r>
            <a:endParaRPr/>
          </a:p>
          <a:p>
            <a:pPr marL="0" indent="0">
              <a:buNone/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Телемедицинские консультации</a:t>
            </a:r>
            <a:endParaRPr/>
          </a:p>
          <a:p>
            <a:pPr marL="0" indent="0">
              <a:buNone/>
              <a:defRPr/>
            </a:pPr>
            <a:endParaRPr/>
          </a:p>
        </p:txBody>
      </p:sp>
      <p:pic>
        <p:nvPicPr>
          <p:cNvPr id="2008933376" name="Рисунок 20089333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87719" y="1027905"/>
            <a:ext cx="9602174" cy="1325562"/>
          </a:xfrm>
        </p:spPr>
        <p:txBody>
          <a:bodyPr>
            <a:noAutofit/>
          </a:bodyPr>
          <a:lstStyle/>
          <a:p>
            <a:pPr marL="0" indent="0">
              <a:defRPr/>
            </a:pPr>
            <a:r>
              <a:rPr lang="ru-RU" sz="3600"/>
              <a:t>Мероприятия по первичной профилактике ВИЧ-инфекции, проведенные в 2022 году, можно добавить и 2023 год</a:t>
            </a:r>
            <a:br>
              <a:rPr lang="ru-RU" sz="3600"/>
            </a:br>
            <a:endParaRPr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 bwMode="auto">
          <a:xfrm>
            <a:off x="695400" y="2353467"/>
            <a:ext cx="10515600" cy="401288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Перечислить с кратким описанием и обоснованием практической значимости</a:t>
            </a:r>
            <a:endParaRPr/>
          </a:p>
        </p:txBody>
      </p:sp>
      <p:pic>
        <p:nvPicPr>
          <p:cNvPr id="1579714352" name="Рисунок 157971435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marL="0" indent="0">
              <a:defRPr/>
            </a:pPr>
            <a:r>
              <a:rPr lang="ru-RU" sz="3600"/>
              <a:t>Инновационные методы работы с целевыми группами населения 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Перечислить методы работы с целевыми аудиториями, привести примеры. Рассматривается 2022 год, можно добавить примеры из 2023 года.</a:t>
            </a:r>
            <a:endParaRPr/>
          </a:p>
        </p:txBody>
      </p:sp>
      <p:pic>
        <p:nvPicPr>
          <p:cNvPr id="307827077" name="Рисунок 30782707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61566" y="331735"/>
            <a:ext cx="10515600" cy="1325563"/>
          </a:xfrm>
        </p:spPr>
        <p:txBody>
          <a:bodyPr>
            <a:normAutofit fontScale="90000"/>
          </a:bodyPr>
          <a:lstStyle/>
          <a:p>
            <a:pPr marL="0" indent="0">
              <a:defRPr/>
            </a:pPr>
            <a:r>
              <a:rPr lang="ru-RU" sz="3600"/>
              <a:t>Медицинские методики и подходы, используемые</a:t>
            </a:r>
            <a:br>
              <a:rPr lang="ru-RU" sz="3600"/>
            </a:br>
            <a:r>
              <a:rPr lang="ru-RU" sz="3600"/>
              <a:t>в мероприятиях по первичной профилактике </a:t>
            </a:r>
            <a:br>
              <a:rPr lang="ru-RU" sz="3600"/>
            </a:br>
            <a:r>
              <a:rPr lang="ru-RU" sz="3600"/>
              <a:t>ВИЧ-инфекции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Перечислить методики и подходы, привести примеры. Рассматривается 2022 год, можно добавить примеры из 2023 года.</a:t>
            </a:r>
            <a:endParaRPr/>
          </a:p>
        </p:txBody>
      </p:sp>
      <p:pic>
        <p:nvPicPr>
          <p:cNvPr id="307827077" name="Рисунок 30782707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1167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algn="just">
              <a:defRPr/>
            </a:pPr>
            <a:r>
              <a:rPr lang="ru-RU" sz="3600"/>
              <a:t>Участие в региональных и международных проектах по борьбе с ВИЧ-инфекцией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Перечислить с кратким описанием</a:t>
            </a:r>
            <a:endParaRPr/>
          </a:p>
        </p:txBody>
      </p:sp>
      <p:pic>
        <p:nvPicPr>
          <p:cNvPr id="2074786351" name="Рисунок 20747863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Информация об участнике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/>
              <a:t>Полное наименование организации: 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 b="1" u="sng"/>
              <a:t>Адрес местонахождения: 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 b="1" u="sng"/>
              <a:t>Адрес официального сайта (при наличии): 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 b="1" u="sng"/>
          </a:p>
        </p:txBody>
      </p:sp>
      <p:pic>
        <p:nvPicPr>
          <p:cNvPr id="867094926" name="Picture 86709492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002632"/>
            <a:ext cx="10515600" cy="28527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/>
              <a:t>Проблемы и перспективы улучшения эпидемиологической ситуации по ВИЧ-инфекции на уровне региона</a:t>
            </a:r>
            <a:endParaRPr/>
          </a:p>
        </p:txBody>
      </p:sp>
      <p:pic>
        <p:nvPicPr>
          <p:cNvPr id="1720889497" name="Picture 172088949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Основные проблемы</a:t>
            </a:r>
            <a:endParaRPr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Описать существующие проблемы в регионе</a:t>
            </a:r>
            <a:endParaRPr/>
          </a:p>
        </p:txBody>
      </p:sp>
      <p:pic>
        <p:nvPicPr>
          <p:cNvPr id="953511161" name="Picture 95351116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Возможные пути решения проблем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Предложить решение существующих проблем</a:t>
            </a:r>
            <a:endParaRPr/>
          </a:p>
        </p:txBody>
      </p:sp>
      <p:pic>
        <p:nvPicPr>
          <p:cNvPr id="928639733" name="Picture 92863973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 bwMode="auto">
          <a:xfrm>
            <a:off x="1524000" y="2483330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Не забудьте прикрепить данную заявку в форму подачи</a:t>
            </a:r>
            <a:r>
              <a:rPr lang="en-US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на сайте </a:t>
            </a:r>
            <a:r>
              <a:rPr lang="en-US" b="1" u="sng">
                <a:solidFill>
                  <a:srgbClr val="FF0000"/>
                </a:solidFill>
                <a:latin typeface="Times New Roman"/>
                <a:cs typeface="Times New Roman"/>
              </a:rPr>
              <a:t>o-spide.ru</a:t>
            </a: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endParaRPr/>
          </a:p>
        </p:txBody>
      </p:sp>
      <p:pic>
        <p:nvPicPr>
          <p:cNvPr id="403524105" name="Picture 40352410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Структура организации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Описать структуру организации, чьим подразделением является, кому подчиняется</a:t>
            </a:r>
            <a:endParaRPr/>
          </a:p>
        </p:txBody>
      </p:sp>
      <p:pic>
        <p:nvPicPr>
          <p:cNvPr id="442583280" name="Picture 44258327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Руководство 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Описать основную структуру руководства: глава, заведующие… и т. д.</a:t>
            </a:r>
            <a:endParaRPr/>
          </a:p>
        </p:txBody>
      </p:sp>
      <p:pic>
        <p:nvPicPr>
          <p:cNvPr id="1034220954" name="Picture 103422095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Общая характеристика закрепленного за СПИД-центром региона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/>
              <a:t>территориальные и исторические особенности (миграционные, наличие на территории учреждений ФСИН и др.):</a:t>
            </a:r>
            <a:endParaRPr/>
          </a:p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Можно разбить данный слайд на несколько</a:t>
            </a:r>
            <a:endParaRPr lang="ru-RU"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 b="1" u="sng"/>
              <a:t>уровень жизни населения:</a:t>
            </a:r>
            <a:endParaRPr/>
          </a:p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Кратко описать: например, состояние доходов, основные сферы получения доходов, выделить интересные факты</a:t>
            </a:r>
            <a:endParaRPr/>
          </a:p>
        </p:txBody>
      </p:sp>
      <p:pic>
        <p:nvPicPr>
          <p:cNvPr id="821685909" name="Picture 82168590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78350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Численность и половозрастная структура населения (диаграмма)</a:t>
            </a:r>
            <a:endParaRPr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Объект 9"/>
          <p:cNvSpPr>
            <a:spLocks noGrp="1"/>
          </p:cNvSpPr>
          <p:nvPr>
            <p:ph sz="half" idx="2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/>
              <a:t>Общая численность населения: </a:t>
            </a:r>
            <a:endParaRPr/>
          </a:p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указать число</a:t>
            </a:r>
            <a:endParaRPr lang="ru-RU"/>
          </a:p>
        </p:txBody>
      </p:sp>
      <p:pic>
        <p:nvPicPr>
          <p:cNvPr id="394176977" name="Picture 394176976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  <p:pic>
        <p:nvPicPr>
          <p:cNvPr id="861666026" name="Picture 861666025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097278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Общая характеристика обслуживаемого контингента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737652" y="1768815"/>
            <a:ext cx="4966461" cy="4351338"/>
          </a:xfrm>
        </p:spPr>
        <p:txBody>
          <a:bodyPr/>
          <a:lstStyle/>
          <a:p>
            <a:pPr>
              <a:defRPr/>
            </a:pPr>
            <a:r>
              <a:rPr lang="ru-RU" b="1"/>
              <a:t>численность:</a:t>
            </a:r>
            <a:r>
              <a:rPr lang="ru-RU" b="1">
                <a:solidFill>
                  <a:schemeClr val="bg1">
                    <a:lumMod val="65000"/>
                  </a:schemeClr>
                </a:solidFill>
              </a:rPr>
              <a:t> указать число</a:t>
            </a:r>
            <a:endParaRPr lang="ru-RU" b="1"/>
          </a:p>
        </p:txBody>
      </p:sp>
      <p:graphicFrame>
        <p:nvGraphicFramePr>
          <p:cNvPr id="5" name="Объект 8"/>
          <p:cNvGraphicFramePr>
            <a:graphicFrameLocks/>
          </p:cNvGraphicFramePr>
          <p:nvPr/>
        </p:nvGraphicFramePr>
        <p:xfrm>
          <a:off x="5704112" y="1169580"/>
          <a:ext cx="5649687" cy="5688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01282664" name="Picture 70128266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988</Words>
  <Application>Microsoft Office PowerPoint</Application>
  <DocSecurity>0</DocSecurity>
  <PresentationFormat>Широкоэкранный</PresentationFormat>
  <Paragraphs>131</Paragraphs>
  <Slides>43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Times New Roman</vt:lpstr>
      <vt:lpstr>Специальное оформление</vt:lpstr>
      <vt:lpstr>Заявка на участие во Всероссийском конкурсе «Лучший СПИД-центр 2023»</vt:lpstr>
      <vt:lpstr>Правила заполнения заявки:</vt:lpstr>
      <vt:lpstr>Общая информация о СПИД-центре</vt:lpstr>
      <vt:lpstr>Информация об участнике</vt:lpstr>
      <vt:lpstr>Структура организации</vt:lpstr>
      <vt:lpstr>Руководство </vt:lpstr>
      <vt:lpstr>Общая характеристика закрепленного за СПИД-центром региона</vt:lpstr>
      <vt:lpstr>Численность и половозрастная структура населения (диаграмма)</vt:lpstr>
      <vt:lpstr>Общая характеристика обслуживаемого контингента</vt:lpstr>
      <vt:lpstr>Динамика эпидемиологических показателей по региону</vt:lpstr>
      <vt:lpstr>Заболеваемость населения ВИЧ-инфекцией   (на 100 тыс. населения) за период 2012–2022 гг.</vt:lpstr>
      <vt:lpstr>Выявляемость ВИЧ-инфекции  (на 1000 обследованных) за период 2012–2022 гг.</vt:lpstr>
      <vt:lpstr>Структура путей передачи ВИЧ-инфекции  (в % по годам) за период 2012–2022 гг.</vt:lpstr>
      <vt:lpstr>Смертность населения от ВИЧ-инфекции (на 100 тыс. населения)</vt:lpstr>
      <vt:lpstr>Смертность населения от ВИЧ-инфекции (на 100 тыс. населения)</vt:lpstr>
      <vt:lpstr>Достигнутые показатели каскада оказания медицинской помощи больным ВИЧ-инфекцией «90-90-90» (в %)</vt:lpstr>
      <vt:lpstr>Охват диспансерным наблюдением</vt:lpstr>
      <vt:lpstr>Охват диспансерным наблюдением пациентов с ВИЧ-инфекцией за период 2012–2022 гг.  (в % по годам)</vt:lpstr>
      <vt:lpstr>Охват диспансерным наблюдением вновь выявленных больных за период 2012–2022 гг.  (в % по годам)</vt:lpstr>
      <vt:lpstr>Описание мероприятий по привлечению больных, не охваченных диспансерным наблюдением, в том числе «потерявшихся»</vt:lpstr>
      <vt:lpstr>Доля пациентов с ВИЧ-инфекцией, имеющих уровень CD4 менее 350 кл/мкл, из общего числа пациентов, состоящих под диспансерным наблюдением (в % по годам) </vt:lpstr>
      <vt:lpstr>Охват диспансерным наблюдением ВИЧ-инфицированных ключевых групп населения   (в %)</vt:lpstr>
      <vt:lpstr>Охват химиопрофилактикой туберкулеза больных ВИЧ-инфекцией с уровнем СD4 менее 350 кл/мкл (%)</vt:lpstr>
      <vt:lpstr>Лечение  ВИЧ-инфицированных</vt:lpstr>
      <vt:lpstr>Охват АРВТ пациентов с ВИЧ-инфекцией, состоящих под диспансерным наблюдением в субъекте за период 2012–2022 гг.  (в % по годам) </vt:lpstr>
      <vt:lpstr>Доля пациентов с ВИЧ-инфекцией, имеющих неопределяемый уровень вирусной нагрузки, от числа пациентов, получающих АРВТ более 48 недель (%)</vt:lpstr>
      <vt:lpstr>Мониторинг эффективности лечения ВИЧ-инфицированных</vt:lpstr>
      <vt:lpstr>Мониторинг резистентности вируса иммунодефицита человека к АРВП</vt:lpstr>
      <vt:lpstr>Качество оказания медицинских услуг для пациентов с ВИЧ-инфекцией</vt:lpstr>
      <vt:lpstr>Инновационные методы лечения</vt:lpstr>
      <vt:lpstr>Взаимодействие медицинских и социальных работников</vt:lpstr>
      <vt:lpstr>Медицинский персонал</vt:lpstr>
      <vt:lpstr>Медицинское оборудование</vt:lpstr>
      <vt:lpstr>Программы социальной поддержки</vt:lpstr>
      <vt:lpstr>Программы информационной поддержки</vt:lpstr>
      <vt:lpstr>Мероприятия по первичной профилактике ВИЧ-инфекции, проведенные в 2022 году, можно добавить и 2023 год </vt:lpstr>
      <vt:lpstr>Инновационные методы работы с целевыми группами населения </vt:lpstr>
      <vt:lpstr>Медицинские методики и подходы, используемые в мероприятиях по первичной профилактике  ВИЧ-инфекции</vt:lpstr>
      <vt:lpstr>Участие в региональных и международных проектах по борьбе с ВИЧ-инфекцией</vt:lpstr>
      <vt:lpstr>Проблемы и перспективы улучшения эпидемиологической ситуации по ВИЧ-инфекции на уровне региона</vt:lpstr>
      <vt:lpstr>Основные проблемы</vt:lpstr>
      <vt:lpstr>Возможные пути решения проблем</vt:lpstr>
      <vt:lpstr>Не забудьте прикрепить данную заявку в форму подачи на сайте o-spide.ru!</vt:lpstr>
    </vt:vector>
  </TitlesOfParts>
  <Manager/>
  <Company>HP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участие в конкурсе</dc:title>
  <dc:subject/>
  <dc:creator>Александра Суркова</dc:creator>
  <cp:keywords/>
  <dc:description/>
  <cp:lastModifiedBy>Gureeva</cp:lastModifiedBy>
  <cp:revision>91</cp:revision>
  <dcterms:created xsi:type="dcterms:W3CDTF">2019-09-16T07:19:37Z</dcterms:created>
  <dcterms:modified xsi:type="dcterms:W3CDTF">2023-09-28T07:29:16Z</dcterms:modified>
  <cp:category/>
  <dc:identifier/>
  <cp:contentStatus/>
  <dc:language/>
  <cp:version/>
</cp:coreProperties>
</file>