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5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297" r:id="rId18"/>
    <p:sldId id="350" r:id="rId19"/>
    <p:sldId id="299" r:id="rId20"/>
    <p:sldId id="300" r:id="rId21"/>
    <p:sldId id="351" r:id="rId22"/>
    <p:sldId id="302" r:id="rId23"/>
    <p:sldId id="304" r:id="rId24"/>
    <p:sldId id="305" r:id="rId25"/>
    <p:sldId id="306" r:id="rId26"/>
    <p:sldId id="307" r:id="rId27"/>
    <p:sldId id="309" r:id="rId28"/>
    <p:sldId id="310" r:id="rId29"/>
    <p:sldId id="352" r:id="rId30"/>
    <p:sldId id="353" r:id="rId31"/>
    <p:sldId id="354" r:id="rId32"/>
    <p:sldId id="334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94690"/>
  </p:normalViewPr>
  <p:slideViewPr>
    <p:cSldViewPr snapToGrid="0">
      <p:cViewPr varScale="1">
        <p:scale>
          <a:sx n="81" d="100"/>
          <a:sy n="81" d="100"/>
        </p:scale>
        <p:origin x="61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Половозрастная структура населения: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18-442C-A98F-329A2806974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18-442C-A98F-329A28069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7146808"/>
        <c:axId val="2147150248"/>
      </c:barChart>
      <c:catAx>
        <c:axId val="2147146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7150248"/>
        <c:crosses val="autoZero"/>
        <c:auto val="1"/>
        <c:lblAlgn val="ctr"/>
        <c:lblOffset val="100"/>
        <c:noMultiLvlLbl val="0"/>
      </c:catAx>
      <c:valAx>
        <c:axId val="2147150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7146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Охват диспансерным учетом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B0-495C-9487-D45536ACF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0973496"/>
        <c:axId val="2130979016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пациентов с ВИЧ-инфекцией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0"/>
                  <c:y val="-7.5884704888473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3A-4410-B993-893352C9A667}"/>
                </c:ext>
              </c:extLst>
            </c:dLbl>
            <c:dLbl>
              <c:idx val="6"/>
              <c:layout>
                <c:manualLayout>
                  <c:x val="2.4154589371979799E-3"/>
                  <c:y val="-7.880334738418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3A-4410-B993-893352C9A667}"/>
                </c:ext>
              </c:extLst>
            </c:dLbl>
            <c:dLbl>
              <c:idx val="7"/>
              <c:layout>
                <c:manualLayout>
                  <c:x val="-8.8565804577530602E-17"/>
                  <c:y val="-6.129149240992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3A-4410-B993-893352C9A667}"/>
                </c:ext>
              </c:extLst>
            </c:dLbl>
            <c:dLbl>
              <c:idx val="8"/>
              <c:layout>
                <c:manualLayout>
                  <c:x val="2.4154589371979799E-3"/>
                  <c:y val="6.4210134905631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3A-4410-B993-893352C9A667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5.7142857142857099E-2</c:v>
                </c:pt>
                <c:pt idx="2">
                  <c:v>4.8936170212766E-2</c:v>
                </c:pt>
                <c:pt idx="3">
                  <c:v>5.3333333333333302E-2</c:v>
                </c:pt>
                <c:pt idx="4">
                  <c:v>4.5833333333333302E-2</c:v>
                </c:pt>
                <c:pt idx="5">
                  <c:v>3.8461538461538498E-2</c:v>
                </c:pt>
                <c:pt idx="6">
                  <c:v>4.2857142857142899E-2</c:v>
                </c:pt>
                <c:pt idx="7">
                  <c:v>4.5454545454545497E-2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B0-495C-9487-D45536ACF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957064"/>
        <c:axId val="2130962840"/>
      </c:lineChart>
      <c:valAx>
        <c:axId val="2130979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0973496"/>
        <c:crosses val="autoZero"/>
        <c:crossBetween val="between"/>
      </c:valAx>
      <c:catAx>
        <c:axId val="2130973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0979016"/>
        <c:crosses val="autoZero"/>
        <c:auto val="1"/>
        <c:lblAlgn val="ctr"/>
        <c:lblOffset val="100"/>
        <c:noMultiLvlLbl val="0"/>
      </c:catAx>
      <c:valAx>
        <c:axId val="213096284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0957064"/>
        <c:crosses val="max"/>
        <c:crossBetween val="between"/>
      </c:valAx>
      <c:catAx>
        <c:axId val="2130957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09628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Охват диспансерным учетом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B0-495C-9487-D45536ACF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0775320"/>
        <c:axId val="2130783672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вновь выявленных больных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0"/>
                  <c:y val="-7.5884704888473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13-4A92-992C-6DC81FB09962}"/>
                </c:ext>
              </c:extLst>
            </c:dLbl>
            <c:dLbl>
              <c:idx val="6"/>
              <c:layout>
                <c:manualLayout>
                  <c:x val="2.4154589371979799E-3"/>
                  <c:y val="-7.880334738418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13-4A92-992C-6DC81FB09962}"/>
                </c:ext>
              </c:extLst>
            </c:dLbl>
            <c:dLbl>
              <c:idx val="7"/>
              <c:layout>
                <c:manualLayout>
                  <c:x val="-8.8565804577530602E-17"/>
                  <c:y val="-6.129149240992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13-4A92-992C-6DC81FB09962}"/>
                </c:ext>
              </c:extLst>
            </c:dLbl>
            <c:dLbl>
              <c:idx val="8"/>
              <c:layout>
                <c:manualLayout>
                  <c:x val="2.4154589371979799E-3"/>
                  <c:y val="6.4210134905631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13-4A92-992C-6DC81FB09962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5.7142857142857099E-2</c:v>
                </c:pt>
                <c:pt idx="2">
                  <c:v>4.8936170212766E-2</c:v>
                </c:pt>
                <c:pt idx="3">
                  <c:v>5.3333333333333302E-2</c:v>
                </c:pt>
                <c:pt idx="4">
                  <c:v>4.5833333333333302E-2</c:v>
                </c:pt>
                <c:pt idx="5">
                  <c:v>3.8461538461538498E-2</c:v>
                </c:pt>
                <c:pt idx="6">
                  <c:v>4.2857142857142899E-2</c:v>
                </c:pt>
                <c:pt idx="7">
                  <c:v>4.5454545454545497E-2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B0-495C-9487-D45536ACF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772488"/>
        <c:axId val="2130779096"/>
      </c:lineChart>
      <c:valAx>
        <c:axId val="2130783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0775320"/>
        <c:crosses val="autoZero"/>
        <c:crossBetween val="between"/>
      </c:valAx>
      <c:catAx>
        <c:axId val="2130775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0783672"/>
        <c:crosses val="autoZero"/>
        <c:auto val="1"/>
        <c:lblAlgn val="ctr"/>
        <c:lblOffset val="100"/>
        <c:noMultiLvlLbl val="0"/>
      </c:catAx>
      <c:valAx>
        <c:axId val="2130779096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0772488"/>
        <c:crosses val="max"/>
        <c:crossBetween val="between"/>
      </c:valAx>
      <c:catAx>
        <c:axId val="2130772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0779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Пациенты стоящие под диспансерным наблюдением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B0-495C-9487-D45536ACF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5923240"/>
        <c:axId val="2145260824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пациентов с ВИЧ-инфекцией, имеющих уровень CD4 более 350 кл/мкл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5.7142857142857099E-2</c:v>
                </c:pt>
                <c:pt idx="2">
                  <c:v>4.8936170212766E-2</c:v>
                </c:pt>
                <c:pt idx="3">
                  <c:v>5.3333333333333302E-2</c:v>
                </c:pt>
                <c:pt idx="4">
                  <c:v>4.5833333333333302E-2</c:v>
                </c:pt>
                <c:pt idx="5">
                  <c:v>3.8461538461538498E-2</c:v>
                </c:pt>
                <c:pt idx="6">
                  <c:v>4.2857142857142899E-2</c:v>
                </c:pt>
                <c:pt idx="7">
                  <c:v>4.5454545454545497E-2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B0-495C-9487-D45536ACF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277080"/>
        <c:axId val="2135701960"/>
      </c:lineChart>
      <c:valAx>
        <c:axId val="2145260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5923240"/>
        <c:crosses val="autoZero"/>
        <c:crossBetween val="between"/>
      </c:valAx>
      <c:catAx>
        <c:axId val="2135923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5260824"/>
        <c:crosses val="autoZero"/>
        <c:auto val="1"/>
        <c:lblAlgn val="ctr"/>
        <c:lblOffset val="100"/>
        <c:noMultiLvlLbl val="0"/>
      </c:catAx>
      <c:valAx>
        <c:axId val="213570196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5277080"/>
        <c:crosses val="max"/>
        <c:crossBetween val="between"/>
      </c:valAx>
      <c:catAx>
        <c:axId val="2145277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5701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Пациенты стоящие под диспансерным наблюдением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2000</c:v>
                </c:pt>
                <c:pt idx="1">
                  <c:v>2100</c:v>
                </c:pt>
                <c:pt idx="2">
                  <c:v>2350</c:v>
                </c:pt>
                <c:pt idx="3">
                  <c:v>2250</c:v>
                </c:pt>
                <c:pt idx="4">
                  <c:v>2400</c:v>
                </c:pt>
                <c:pt idx="5">
                  <c:v>2600</c:v>
                </c:pt>
                <c:pt idx="6">
                  <c:v>2100</c:v>
                </c:pt>
                <c:pt idx="7">
                  <c:v>2200</c:v>
                </c:pt>
                <c:pt idx="8">
                  <c:v>2300</c:v>
                </c:pt>
                <c:pt idx="9">
                  <c:v>2100</c:v>
                </c:pt>
                <c:pt idx="10">
                  <c:v>2340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B0-495C-9487-D45536ACF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0401912"/>
        <c:axId val="2141616552"/>
      </c:barChart>
      <c:lineChart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пациентов с ВИЧ-инфекцией, охваченных АРВТ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0.05</c:v>
                </c:pt>
                <c:pt idx="1">
                  <c:v>5.7142857142857099E-2</c:v>
                </c:pt>
                <c:pt idx="2">
                  <c:v>4.8936170212766E-2</c:v>
                </c:pt>
                <c:pt idx="3">
                  <c:v>5.3333333333333302E-2</c:v>
                </c:pt>
                <c:pt idx="4">
                  <c:v>4.5833333333333302E-2</c:v>
                </c:pt>
                <c:pt idx="5">
                  <c:v>3.8461538461538498E-2</c:v>
                </c:pt>
                <c:pt idx="6">
                  <c:v>4.2857142857142899E-2</c:v>
                </c:pt>
                <c:pt idx="7">
                  <c:v>4.5454545454545497E-2</c:v>
                </c:pt>
                <c:pt idx="8">
                  <c:v>0.05</c:v>
                </c:pt>
                <c:pt idx="9">
                  <c:v>0.05</c:v>
                </c:pt>
                <c:pt idx="1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B0-495C-9487-D45536ACF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514232"/>
        <c:axId val="2141597688"/>
      </c:lineChart>
      <c:valAx>
        <c:axId val="2141616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0401912"/>
        <c:crosses val="autoZero"/>
        <c:crossBetween val="between"/>
      </c:valAx>
      <c:catAx>
        <c:axId val="2140401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1616552"/>
        <c:crosses val="autoZero"/>
        <c:auto val="1"/>
        <c:lblAlgn val="ctr"/>
        <c:lblOffset val="100"/>
        <c:noMultiLvlLbl val="0"/>
      </c:catAx>
      <c:valAx>
        <c:axId val="2141597688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7514232"/>
        <c:crosses val="max"/>
        <c:crossBetween val="between"/>
      </c:valAx>
      <c:catAx>
        <c:axId val="2137514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15976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Половозрастная структура прикрепленных лиц: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Лист1!$B$2:$B$10</c:f>
              <c:numCache>
                <c:formatCode>0;[Red]0</c:formatCode>
                <c:ptCount val="9"/>
                <c:pt idx="0">
                  <c:v>-171006</c:v>
                </c:pt>
                <c:pt idx="1">
                  <c:v>-219068</c:v>
                </c:pt>
                <c:pt idx="2">
                  <c:v>-290190</c:v>
                </c:pt>
                <c:pt idx="3">
                  <c:v>-400116</c:v>
                </c:pt>
                <c:pt idx="4">
                  <c:v>-431936</c:v>
                </c:pt>
                <c:pt idx="5">
                  <c:v>-373021</c:v>
                </c:pt>
                <c:pt idx="6">
                  <c:v>-347500</c:v>
                </c:pt>
                <c:pt idx="7">
                  <c:v>-368910</c:v>
                </c:pt>
                <c:pt idx="8">
                  <c:v>-397500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D1-4D8C-BE1E-D04EDCC88A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0-14 лет</c:v>
                </c:pt>
                <c:pt idx="1">
                  <c:v>15-19 лет</c:v>
                </c:pt>
                <c:pt idx="2">
                  <c:v>20-24 года</c:v>
                </c:pt>
                <c:pt idx="3">
                  <c:v>25-29 лет</c:v>
                </c:pt>
                <c:pt idx="4">
                  <c:v>30-34 года</c:v>
                </c:pt>
                <c:pt idx="5">
                  <c:v>35-39 лет</c:v>
                </c:pt>
                <c:pt idx="6">
                  <c:v>40-44 года</c:v>
                </c:pt>
                <c:pt idx="7">
                  <c:v>45-49 лет</c:v>
                </c:pt>
                <c:pt idx="8">
                  <c:v>Старше 50 лет</c:v>
                </c:pt>
              </c:strCache>
            </c:strRef>
          </c:cat>
          <c:val>
            <c:numRef>
              <c:f>Лист1!$C$2:$C$10</c:f>
              <c:numCache>
                <c:formatCode>0;[Red]0</c:formatCode>
                <c:ptCount val="9"/>
                <c:pt idx="0">
                  <c:v>172256</c:v>
                </c:pt>
                <c:pt idx="1">
                  <c:v>240292</c:v>
                </c:pt>
                <c:pt idx="2">
                  <c:v>285443</c:v>
                </c:pt>
                <c:pt idx="3">
                  <c:v>357382</c:v>
                </c:pt>
                <c:pt idx="4">
                  <c:v>395288</c:v>
                </c:pt>
                <c:pt idx="5">
                  <c:v>336178</c:v>
                </c:pt>
                <c:pt idx="6">
                  <c:v>323467</c:v>
                </c:pt>
                <c:pt idx="7">
                  <c:v>355648</c:v>
                </c:pt>
                <c:pt idx="8">
                  <c:v>363467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D1-4D8C-BE1E-D04EDCC88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6714760"/>
        <c:axId val="2146718232"/>
      </c:barChart>
      <c:catAx>
        <c:axId val="2146714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6718232"/>
        <c:crosses val="autoZero"/>
        <c:auto val="1"/>
        <c:lblAlgn val="ctr"/>
        <c:lblOffset val="100"/>
        <c:noMultiLvlLbl val="0"/>
      </c:catAx>
      <c:valAx>
        <c:axId val="2146718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[Red]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6714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 населения (на 100 тыс.населения)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120</c:v>
                </c:pt>
                <c:pt idx="2">
                  <c:v>115</c:v>
                </c:pt>
                <c:pt idx="3">
                  <c:v>120</c:v>
                </c:pt>
                <c:pt idx="4">
                  <c:v>110</c:v>
                </c:pt>
                <c:pt idx="5">
                  <c:v>100</c:v>
                </c:pt>
                <c:pt idx="6">
                  <c:v>90</c:v>
                </c:pt>
                <c:pt idx="7">
                  <c:v>100</c:v>
                </c:pt>
                <c:pt idx="8">
                  <c:v>115</c:v>
                </c:pt>
                <c:pt idx="9">
                  <c:v>105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5-406C-BC18-FA113790C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4315880"/>
        <c:axId val="2134487048"/>
      </c:barChart>
      <c:catAx>
        <c:axId val="213431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487048"/>
        <c:crosses val="autoZero"/>
        <c:auto val="1"/>
        <c:lblAlgn val="ctr"/>
        <c:lblOffset val="100"/>
        <c:noMultiLvlLbl val="0"/>
      </c:catAx>
      <c:valAx>
        <c:axId val="2134487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315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Выявляемость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выявленных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5.3</c:v>
                </c:pt>
                <c:pt idx="1">
                  <c:v>2.6</c:v>
                </c:pt>
                <c:pt idx="2">
                  <c:v>4.3</c:v>
                </c:pt>
                <c:pt idx="3">
                  <c:v>4.5</c:v>
                </c:pt>
                <c:pt idx="4">
                  <c:v>6.9</c:v>
                </c:pt>
                <c:pt idx="5">
                  <c:v>2.2999999999999998</c:v>
                </c:pt>
                <c:pt idx="6">
                  <c:v>3.4</c:v>
                </c:pt>
                <c:pt idx="7">
                  <c:v>4.4000000000000004</c:v>
                </c:pt>
                <c:pt idx="8">
                  <c:v>4.5999999999999996</c:v>
                </c:pt>
                <c:pt idx="9">
                  <c:v>4.9000000000000004</c:v>
                </c:pt>
                <c:pt idx="1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D-4A8A-A214-C39311930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4343864"/>
        <c:axId val="2134341224"/>
      </c:barChart>
      <c:catAx>
        <c:axId val="213434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341224"/>
        <c:crosses val="autoZero"/>
        <c:auto val="1"/>
        <c:lblAlgn val="ctr"/>
        <c:lblOffset val="100"/>
        <c:noMultiLvlLbl val="0"/>
      </c:catAx>
      <c:valAx>
        <c:axId val="213434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343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Половой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1134229492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03-4BB0-B489-DC5A595601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Лист1!$A$4:$A$14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Лист1!$B$4:$B$14</c:f>
              <c:numCache>
                <c:formatCode>0%</c:formatCode>
                <c:ptCount val="11"/>
                <c:pt idx="0">
                  <c:v>0.08</c:v>
                </c:pt>
                <c:pt idx="1">
                  <c:v>0.1</c:v>
                </c:pt>
                <c:pt idx="2">
                  <c:v>0.15</c:v>
                </c:pt>
                <c:pt idx="3">
                  <c:v>0.12</c:v>
                </c:pt>
                <c:pt idx="4">
                  <c:v>0.14000000000000001</c:v>
                </c:pt>
                <c:pt idx="5">
                  <c:v>0.03</c:v>
                </c:pt>
                <c:pt idx="6">
                  <c:v>0.15</c:v>
                </c:pt>
                <c:pt idx="7">
                  <c:v>0.2</c:v>
                </c:pt>
                <c:pt idx="8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4A-487B-8644-EDA3D07C5BD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Наркотический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7701290761245499E-3"/>
                  <c:y val="2.7835573731722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7F-441F-947B-C19662247048}"/>
                </c:ext>
              </c:extLst>
            </c:dLbl>
            <c:dLbl>
              <c:idx val="1"/>
              <c:layout>
                <c:manualLayout>
                  <c:x val="1.1925322690311501E-3"/>
                  <c:y val="-1.0206259131388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7F-441F-947B-C19662247048}"/>
                </c:ext>
              </c:extLst>
            </c:dLbl>
            <c:dLbl>
              <c:idx val="2"/>
              <c:layout>
                <c:manualLayout>
                  <c:x val="3.57759680709344E-3"/>
                  <c:y val="-5.10312956569425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7F-441F-947B-C19662247048}"/>
                </c:ext>
              </c:extLst>
            </c:dLbl>
            <c:dLbl>
              <c:idx val="3"/>
              <c:layout>
                <c:manualLayout>
                  <c:x val="3.57759680709344E-3"/>
                  <c:y val="5.5671147463444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7F-441F-947B-C19662247048}"/>
                </c:ext>
              </c:extLst>
            </c:dLbl>
            <c:dLbl>
              <c:idx val="4"/>
              <c:layout>
                <c:manualLayout>
                  <c:x val="2.3850645380623001E-3"/>
                  <c:y val="2.7835573731722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7F-441F-947B-C19662247048}"/>
                </c:ext>
              </c:extLst>
            </c:dLbl>
            <c:dLbl>
              <c:idx val="6"/>
              <c:layout>
                <c:manualLayout>
                  <c:x val="2.38506453806220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7F-441F-947B-C19662247048}"/>
                </c:ext>
              </c:extLst>
            </c:dLbl>
            <c:dLbl>
              <c:idx val="7"/>
              <c:layout>
                <c:manualLayout>
                  <c:x val="3.57759680709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03-4BB0-B489-DC5A59560133}"/>
                </c:ext>
              </c:extLst>
            </c:dLbl>
            <c:dLbl>
              <c:idx val="8"/>
              <c:layout>
                <c:manualLayout>
                  <c:x val="2.3850645380621201E-3"/>
                  <c:y val="-1.0206259131388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7F-441F-947B-C19662247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Лист1!$A$4:$A$14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Лист1!$C$4:$C$14</c:f>
              <c:numCache>
                <c:formatCode>0%</c:formatCode>
                <c:ptCount val="11"/>
                <c:pt idx="0">
                  <c:v>0.03</c:v>
                </c:pt>
                <c:pt idx="1">
                  <c:v>0.05</c:v>
                </c:pt>
                <c:pt idx="2">
                  <c:v>0.16</c:v>
                </c:pt>
                <c:pt idx="3">
                  <c:v>0.03</c:v>
                </c:pt>
                <c:pt idx="4">
                  <c:v>0.02</c:v>
                </c:pt>
                <c:pt idx="5">
                  <c:v>0.08</c:v>
                </c:pt>
                <c:pt idx="6">
                  <c:v>0.02</c:v>
                </c:pt>
                <c:pt idx="7">
                  <c:v>0.03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4A-487B-8644-EDA3D07C5BD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Вертикальный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850645380623001E-3"/>
                  <c:y val="8.3506721195167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7F-441F-947B-C19662247048}"/>
                </c:ext>
              </c:extLst>
            </c:dLbl>
            <c:dLbl>
              <c:idx val="2"/>
              <c:layout>
                <c:manualLayout>
                  <c:x val="2.3850645380623001E-3"/>
                  <c:y val="-6.9588934329306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181999016489529E-2"/>
                      <c:h val="3.83157768305889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5C7F-441F-947B-C19662247048}"/>
                </c:ext>
              </c:extLst>
            </c:dLbl>
            <c:dLbl>
              <c:idx val="5"/>
              <c:layout>
                <c:manualLayout>
                  <c:x val="1.1925322690311501E-3"/>
                  <c:y val="-1.0206259131388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03-4BB0-B489-DC5A595601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Лист1!$A$4:$A$14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Лист1!$D$4:$D$14</c:f>
              <c:numCache>
                <c:formatCode>0%</c:formatCode>
                <c:ptCount val="11"/>
                <c:pt idx="0">
                  <c:v>0.02</c:v>
                </c:pt>
                <c:pt idx="1">
                  <c:v>7.0000000000000007E-2</c:v>
                </c:pt>
                <c:pt idx="2">
                  <c:v>0.03</c:v>
                </c:pt>
                <c:pt idx="3">
                  <c:v>0.04</c:v>
                </c:pt>
                <c:pt idx="4">
                  <c:v>0.03</c:v>
                </c:pt>
                <c:pt idx="5">
                  <c:v>0.04</c:v>
                </c:pt>
                <c:pt idx="6">
                  <c:v>0.04</c:v>
                </c:pt>
                <c:pt idx="7">
                  <c:v>0.02</c:v>
                </c:pt>
                <c:pt idx="8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4A-487B-8644-EDA3D07C5BD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7759680709344E-3"/>
                  <c:y val="2.7835573731722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03-4BB0-B489-DC5A59560133}"/>
                </c:ext>
              </c:extLst>
            </c:dLbl>
            <c:dLbl>
              <c:idx val="1"/>
              <c:layout>
                <c:manualLayout>
                  <c:x val="3.5775968070934001E-3"/>
                  <c:y val="-2.7835573731722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C7F-441F-947B-C19662247048}"/>
                </c:ext>
              </c:extLst>
            </c:dLbl>
            <c:dLbl>
              <c:idx val="2"/>
              <c:layout>
                <c:manualLayout>
                  <c:x val="4.7701290761245898E-3"/>
                  <c:y val="2.7835573731721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7F-441F-947B-C19662247048}"/>
                </c:ext>
              </c:extLst>
            </c:dLbl>
            <c:dLbl>
              <c:idx val="3"/>
              <c:layout>
                <c:manualLayout>
                  <c:x val="2.3850645380623001E-3"/>
                  <c:y val="5.5671147463444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C7F-441F-947B-C19662247048}"/>
                </c:ext>
              </c:extLst>
            </c:dLbl>
            <c:dLbl>
              <c:idx val="6"/>
              <c:layout>
                <c:manualLayout>
                  <c:x val="2.38506453806230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3-4BB0-B489-DC5A59560133}"/>
                </c:ext>
              </c:extLst>
            </c:dLbl>
            <c:dLbl>
              <c:idx val="8"/>
              <c:layout>
                <c:manualLayout>
                  <c:x val="8.34772588321804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C7F-441F-947B-C19662247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Лист1!$A$4:$A$14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Лист1!$E$4:$E$14</c:f>
              <c:numCache>
                <c:formatCode>0%</c:formatCode>
                <c:ptCount val="11"/>
                <c:pt idx="0">
                  <c:v>0.01</c:v>
                </c:pt>
                <c:pt idx="1">
                  <c:v>0.03</c:v>
                </c:pt>
                <c:pt idx="2">
                  <c:v>0.04</c:v>
                </c:pt>
                <c:pt idx="3">
                  <c:v>0.03</c:v>
                </c:pt>
                <c:pt idx="4">
                  <c:v>0.05</c:v>
                </c:pt>
                <c:pt idx="5">
                  <c:v>0.06</c:v>
                </c:pt>
                <c:pt idx="6">
                  <c:v>0.02</c:v>
                </c:pt>
                <c:pt idx="7">
                  <c:v>0.1</c:v>
                </c:pt>
                <c:pt idx="8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4A-487B-8644-EDA3D07C5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4443272"/>
        <c:axId val="2134553912"/>
      </c:barChart>
      <c:catAx>
        <c:axId val="2134443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553912"/>
        <c:crosses val="autoZero"/>
        <c:auto val="1"/>
        <c:lblAlgn val="ctr"/>
        <c:lblOffset val="100"/>
        <c:noMultiLvlLbl val="0"/>
      </c:catAx>
      <c:valAx>
        <c:axId val="2134553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443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 среди ВИЧ-инфицированных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8-4ED7-9476-A0C56DC82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3978552"/>
        <c:axId val="213398712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умерших от СПИДа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Лист1!$C$2:$C$12</c:f>
              <c:numCache>
                <c:formatCode>0%</c:formatCode>
                <c:ptCount val="11"/>
                <c:pt idx="0">
                  <c:v>0.24</c:v>
                </c:pt>
                <c:pt idx="1">
                  <c:v>0.44</c:v>
                </c:pt>
                <c:pt idx="2">
                  <c:v>0.18</c:v>
                </c:pt>
                <c:pt idx="3">
                  <c:v>0.28000000000000003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0.6</c:v>
                </c:pt>
                <c:pt idx="8">
                  <c:v>0.5</c:v>
                </c:pt>
                <c:pt idx="9">
                  <c:v>0.3</c:v>
                </c:pt>
                <c:pt idx="10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58-4ED7-9476-A0C56DC82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999672"/>
        <c:axId val="2134020376"/>
      </c:lineChart>
      <c:valAx>
        <c:axId val="213402037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3999672"/>
        <c:crosses val="max"/>
        <c:crossBetween val="between"/>
      </c:valAx>
      <c:catAx>
        <c:axId val="213399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020376"/>
        <c:crosses val="autoZero"/>
        <c:auto val="1"/>
        <c:lblAlgn val="ctr"/>
        <c:lblOffset val="100"/>
        <c:noMultiLvlLbl val="0"/>
      </c:catAx>
      <c:valAx>
        <c:axId val="2133987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3978552"/>
        <c:crosses val="autoZero"/>
        <c:crossBetween val="between"/>
      </c:valAx>
      <c:catAx>
        <c:axId val="2133978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3987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 от ВИЧ-инфекции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EB-4AFB-984B-97D21F69F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46404216"/>
        <c:axId val="21464005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умерших от СПИДа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8.8164251207729499E-2"/>
                  <c:y val="6.262628504082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EC-48A0-B2FB-8DEF4DE8B3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0%</c:formatCode>
                <c:ptCount val="2"/>
                <c:pt idx="0">
                  <c:v>2.4E-2</c:v>
                </c:pt>
                <c:pt idx="1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EB-4AFB-984B-97D21F69F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092520"/>
        <c:axId val="2134707544"/>
      </c:lineChart>
      <c:valAx>
        <c:axId val="213470754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092520"/>
        <c:crosses val="max"/>
        <c:crossBetween val="between"/>
      </c:valAx>
      <c:catAx>
        <c:axId val="2134092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4707544"/>
        <c:crosses val="autoZero"/>
        <c:auto val="1"/>
        <c:lblAlgn val="ctr"/>
        <c:lblOffset val="100"/>
        <c:noMultiLvlLbl val="0"/>
      </c:catAx>
      <c:valAx>
        <c:axId val="2146400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6404216"/>
        <c:crosses val="autoZero"/>
        <c:crossBetween val="between"/>
      </c:valAx>
      <c:catAx>
        <c:axId val="2146404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6400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90-90-90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7-4D3C-A306-80FC4D7210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Показатели каскада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ru-RU"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0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</c:v>
                </c:pt>
                <c:pt idx="1">
                  <c:v>50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67-4D3C-A306-80FC4D7210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127304"/>
        <c:axId val="2131130792"/>
      </c:areaChart>
      <c:catAx>
        <c:axId val="21311273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1130792"/>
        <c:crosses val="autoZero"/>
        <c:auto val="1"/>
        <c:lblAlgn val="ctr"/>
        <c:lblOffset val="100"/>
        <c:noMultiLvlLbl val="0"/>
      </c:catAx>
      <c:valAx>
        <c:axId val="2131130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1127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046E3-CA13-4E1E-B608-7FEA81E886C0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F128-A8E1-4FE8-9FE4-D7FE0D8FF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55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Столбик мужчин вписывать со знаком "-"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Например: не 5400, а -5400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AF128-A8E1-4FE8-9FE4-D7FE0D8FF0E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57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Столбик мужчин вписывать со знаком "-"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Например: не 5400, а -5400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AF128-A8E1-4FE8-9FE4-D7FE0D8FF0E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17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AF128-A8E1-4FE8-9FE4-D7FE0D8FF0E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32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C73E68-D58F-4419-A3E2-DEC0AE63D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3A0267-7EA4-4D13-A136-517D95F82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4B1914-1335-4A3C-B837-56CC7AFC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C7977D-FA44-4C1E-B358-DCE8214E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7D9F60-7986-4F6E-822D-10140605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3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511F5-B904-4403-A36A-ED9AF1C5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121C8F-1B82-4F60-8A07-FCC678D1F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D368C0-665D-4D4A-B1CA-FC4BC155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006579-9163-4EED-8BAC-4E694A1C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2960D0-8C9C-4F7C-87AC-6DF43807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26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913D6C-5DFD-413D-9434-4E7A53E4E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EC7296-010D-4972-AAD8-41C71A8D2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F99B59-5D71-4363-B585-8A6658846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B28AD2-A401-48A9-9204-8982A3F05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7926-F7B5-4E8A-B24F-DB25B78A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20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52134-06EF-47F0-B5DF-899992C6D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5EED3C-A28D-460D-B9A4-B9CAD8B81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91F757-9595-4C3E-8E43-85BFD141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80290-31ED-4B30-B672-3DC9B903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241FCC-FFB8-4D73-941A-D39D95BC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8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CB8FCB-54FE-4AA1-88C9-1A70313E8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8F5EA5-CD28-4EC6-B9CC-EACC41EC7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E22E0C-967F-49A9-B048-6EDD037C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1FC049-2D5B-42F1-9F7A-6808C121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906686-B389-42CE-AF03-F7B1B42F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72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17275-371E-43E4-88F2-89E7D9F3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F9DABB-720A-4BA9-A34E-EF3468DF3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614630-5141-4243-AED2-B081B501E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AE3AB8-8A5B-488E-BB57-495468B2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9CAAD7-8B6F-4BEE-B4F3-73BBA435B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EEEB20-84E1-47FA-A31E-11F32A4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57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70F8BB-028F-4A4A-8E6F-0B2A2F628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D31570-D158-4AF7-B4C4-AF5923B42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3917E7-8F64-4776-B014-05D833156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C08253-FA26-4715-9A76-0EE3C0655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DC258F-42EE-42AF-99F2-06E277E45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3847B2-8983-456B-8274-111D1A83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E44941-507B-4495-9146-17D5526CE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8C26C6-74C5-4CFE-B1F0-F6E879F5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E0411-780F-4304-B471-DC76B7FF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07B671-F91F-41F7-A342-E922D86BF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F4823E-DE17-459C-825C-C67DFB8B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126B0C-EE6C-41BF-A004-BAF26FA8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369710-7CB5-4706-B7AB-B4C026C6C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BA5F66-6688-455C-A583-92B4E3F3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8762BF-FE18-421F-B9D5-A0F824EC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87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01A82C-C73D-496B-AF7C-F76104AF5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5EEF30-A875-4266-80B1-5B940C419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0C870D-DFA2-4E65-82ED-A9FB65530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372A5-4097-4AFB-9330-C6263356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B621F8-DA92-46D6-91E3-6F4825A95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623A56-DBA4-46E6-B1EC-BAB8706C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06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D841CB-245F-4C5C-B066-993A1B26A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A0505C-2CAC-46B4-8A8B-2BE9C7F10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1B31D3-7CF2-4573-8510-563434984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A2EBF3-0AE9-4468-8032-1195A7A9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69D91F-4777-49EF-BC1A-71ECC2A9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AE178A-C76A-47CB-AD00-9D5C7DF7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1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712ED-E30E-48AC-95D6-B738AEFF9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C72183-C0C2-4B15-BCD3-DC6BC1FA1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765289-EB84-49D9-A8FA-EF84E3E91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58E1F-4C5C-4ECB-8CF9-B36D22312CB8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9A1489-5E16-4512-ADB4-16B3F82FB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011222-3DB9-49DF-895A-31ADEA85E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6BE4-A1DC-4637-93B5-084939CFB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6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3222" y="160202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участие во Всероссийском конкурсе «Лучший СПИД-центр 2021»</a:t>
            </a:r>
          </a:p>
        </p:txBody>
      </p:sp>
      <p:pic>
        <p:nvPicPr>
          <p:cNvPr id="1030" name="Picture 6" descr="ÐÐ°ÑÑÐ¸Ð½ÐºÐ¸ Ð¿Ð¾ Ð·Ð°Ð¿ÑÐ¾ÑÑ Ð¼Ð¸Ð½Ð¸ÑÑÐµÑÑÑÐ²Ð¾ Ð·Ð´ÑÐ°Ð²Ð¾Ð¾ÑÑÐ°Ð½ÐµÐ½Ð¸Ñ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97" y="189661"/>
            <a:ext cx="3934691" cy="1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519084" y="253819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sz="3200" dirty="0">
                <a:solidFill>
                  <a:srgbClr val="C00000"/>
                </a:solidFill>
              </a:rPr>
              <a:t>Номинация: </a:t>
            </a:r>
          </a:p>
          <a:p>
            <a:r>
              <a:rPr lang="ru-RU" sz="3200" dirty="0">
                <a:solidFill>
                  <a:srgbClr val="C00000"/>
                </a:solidFill>
              </a:rPr>
              <a:t>«Прорыв в лечении»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F39923-B097-4C71-83E9-A2E5B52D1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4739" y="322455"/>
            <a:ext cx="2170564" cy="81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9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202024"/>
            <a:ext cx="10515600" cy="1772622"/>
          </a:xfrm>
        </p:spPr>
        <p:txBody>
          <a:bodyPr/>
          <a:lstStyle/>
          <a:p>
            <a:pPr algn="ctr"/>
            <a:r>
              <a:rPr lang="ru-RU" dirty="0"/>
              <a:t>Динамика эпидемиологических показателей по региону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0BB0EE-CE8B-46D4-8C3B-6B20B6500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1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Заболеваемость населения ВИЧ-инфекцией  </a:t>
            </a:r>
            <a:br>
              <a:rPr lang="ru-RU" sz="3600" dirty="0"/>
            </a:br>
            <a:r>
              <a:rPr lang="ru-RU" sz="3600" dirty="0"/>
              <a:t>(на 100 тыс. населения) за период 2010-2020 гг.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648142"/>
              </p:ext>
            </p:extLst>
          </p:nvPr>
        </p:nvGraphicFramePr>
        <p:xfrm>
          <a:off x="771197" y="1789470"/>
          <a:ext cx="10649607" cy="475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8ECB5B-CAA1-4C49-833D-61E5B764F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Выявляемость ВИЧ-инфекции </a:t>
            </a:r>
            <a:br>
              <a:rPr lang="ru-RU" sz="3600" dirty="0"/>
            </a:br>
            <a:r>
              <a:rPr lang="ru-RU" sz="3600" dirty="0"/>
              <a:t>(на 1000 обследованных) за период 2010-2020 гг.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024048"/>
              </p:ext>
            </p:extLst>
          </p:nvPr>
        </p:nvGraphicFramePr>
        <p:xfrm>
          <a:off x="838200" y="1825624"/>
          <a:ext cx="10515600" cy="477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9DF9CC-C24B-4E90-8AA2-3ECE4D4D2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46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Структура путей передачи ВИЧ-инфекции </a:t>
            </a:r>
            <a:br>
              <a:rPr lang="ru-RU" sz="3600" dirty="0"/>
            </a:br>
            <a:r>
              <a:rPr lang="ru-RU" sz="3600" dirty="0"/>
              <a:t>(в % по годам) за период 2010-2020 гг.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718991" y="1563542"/>
            <a:ext cx="109256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bg1">
                    <a:lumMod val="65000"/>
                  </a:schemeClr>
                </a:solidFill>
              </a:rPr>
              <a:t>Можно добавить пути передачи. Данные пути передачи приведены для примера</a:t>
            </a:r>
            <a:endParaRPr lang="ru-RU" sz="2000" dirty="0"/>
          </a:p>
        </p:txBody>
      </p:sp>
      <p:graphicFrame>
        <p:nvGraphicFramePr>
          <p:cNvPr id="4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106725"/>
              </p:ext>
            </p:extLst>
          </p:nvPr>
        </p:nvGraphicFramePr>
        <p:xfrm>
          <a:off x="771197" y="1975944"/>
          <a:ext cx="10649607" cy="456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A79D1DA-4BDE-4CDD-9167-A0D639A81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83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Смертность населения от ВИЧ-инфекции (на 100 тыс. населения)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/>
              <a:t>включая долю умерших от СПИДа (в % от числа летальных случаев среди ВИЧ-инфицированных) за период 2010-2020 гг.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19594714"/>
              </p:ext>
            </p:extLst>
          </p:nvPr>
        </p:nvGraphicFramePr>
        <p:xfrm>
          <a:off x="789858" y="2346960"/>
          <a:ext cx="10612284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CFFF22-1F78-44CE-B53C-7FDAE62E4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96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5821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Смертность населения от ВИЧ-инфекции (на 100 тыс. населения)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090168"/>
              </p:ext>
            </p:extLst>
          </p:nvPr>
        </p:nvGraphicFramePr>
        <p:xfrm>
          <a:off x="838200" y="2659954"/>
          <a:ext cx="10515600" cy="405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838200" y="153866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долю умерших от СПИДа (в % от числа летальных случаев среди ВИЧ-инфицированных) за 9 месяцев 2021 г. в сравнении с аналогичным периодом 2020 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A725C9-1909-4FDF-94E9-A78CB21277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83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Достигнутые показатели каскада оказания медицинской помощи больным ВИЧ-инфекцией «90-90-90» (в %)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b="1" dirty="0"/>
              <a:t>Каскад 90-90-90 в регионе составил: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86182" y="2639813"/>
          <a:ext cx="7019636" cy="407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887ED4-3158-4E4D-92D8-F5403F549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65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533359"/>
            <a:ext cx="10515600" cy="1791283"/>
          </a:xfrm>
        </p:spPr>
        <p:txBody>
          <a:bodyPr/>
          <a:lstStyle/>
          <a:p>
            <a:pPr algn="ctr"/>
            <a:r>
              <a:rPr lang="ru-RU" dirty="0"/>
              <a:t>Охват диспансерным наблюдением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41AA15-E891-435C-BDB4-61FE0068F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55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25364" cy="1325563"/>
          </a:xfrm>
        </p:spPr>
        <p:txBody>
          <a:bodyPr>
            <a:noAutofit/>
          </a:bodyPr>
          <a:lstStyle/>
          <a:p>
            <a:r>
              <a:rPr lang="ru-RU" sz="3600" dirty="0"/>
              <a:t>Охват диспансерным наблюдением пациентов с ВИЧ-инфекцией за период 2010-2020 гг. </a:t>
            </a:r>
            <a:br>
              <a:rPr lang="ru-RU" sz="3600" dirty="0"/>
            </a:br>
            <a:r>
              <a:rPr lang="ru-RU" sz="3600" dirty="0"/>
              <a:t>(в % по годам)</a:t>
            </a:r>
          </a:p>
        </p:txBody>
      </p:sp>
      <p:graphicFrame>
        <p:nvGraphicFramePr>
          <p:cNvPr id="5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174527"/>
              </p:ext>
            </p:extLst>
          </p:nvPr>
        </p:nvGraphicFramePr>
        <p:xfrm>
          <a:off x="838200" y="213040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FDC15D-6F1B-45C0-B50D-7B93358FA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93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Охват диспансерным наблюдением вновь выявленных больных за период 2010-2020 гг. </a:t>
            </a:r>
            <a:br>
              <a:rPr lang="ru-RU" sz="3600" dirty="0"/>
            </a:br>
            <a:r>
              <a:rPr lang="ru-RU" sz="3600" dirty="0"/>
              <a:t>(в % по годам)</a:t>
            </a:r>
          </a:p>
        </p:txBody>
      </p:sp>
      <p:graphicFrame>
        <p:nvGraphicFramePr>
          <p:cNvPr id="4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813958"/>
              </p:ext>
            </p:extLst>
          </p:nvPr>
        </p:nvGraphicFramePr>
        <p:xfrm>
          <a:off x="838200" y="213040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FA9A37-C068-408C-B4C6-9C6E99163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4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Правила заполнения заявки: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76873"/>
            <a:ext cx="10002416" cy="482442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</a:rPr>
              <a:t>ВСЕ</a:t>
            </a:r>
            <a:r>
              <a:rPr lang="ru-RU" dirty="0"/>
              <a:t> слайды и поля заявки, серый текст-пояснение нужно удалить.</a:t>
            </a:r>
          </a:p>
          <a:p>
            <a:r>
              <a:rPr lang="ru-RU" dirty="0"/>
              <a:t>Там, где не указан год, рассматриваются 2020 – 2021 гг.</a:t>
            </a:r>
            <a:endParaRPr lang="en-US" dirty="0"/>
          </a:p>
          <a:p>
            <a:r>
              <a:rPr lang="ru-RU" dirty="0"/>
              <a:t>Можно добавить 3-5 дополнительных слайдов по заявленной тематике.</a:t>
            </a:r>
          </a:p>
          <a:p>
            <a:r>
              <a:rPr lang="ru-RU" dirty="0"/>
              <a:t>Для изменения диаграммы: кликнуть правой кнопкой мыши по диаграмме, </a:t>
            </a:r>
            <a:r>
              <a:rPr lang="ru-RU"/>
              <a:t>выбрать «изменить данные», </a:t>
            </a:r>
            <a:r>
              <a:rPr lang="ru-RU" dirty="0"/>
              <a:t>в таблицу вписать свои данные, закрыть таблицу. Данные обновляются автоматически.</a:t>
            </a:r>
          </a:p>
          <a:p>
            <a:r>
              <a:rPr lang="ru-RU" dirty="0"/>
              <a:t>Заявка может быть отправлена организаторами на доработку.</a:t>
            </a:r>
          </a:p>
          <a:p>
            <a:r>
              <a:rPr lang="ru-RU" dirty="0"/>
              <a:t>Данная заявка должна быть сохранена и прикреплена в формате </a:t>
            </a:r>
            <a:r>
              <a:rPr lang="en-US" dirty="0"/>
              <a:t>Power Point</a:t>
            </a:r>
            <a:r>
              <a:rPr lang="ru-RU" dirty="0"/>
              <a:t> на странице конкурса </a:t>
            </a:r>
            <a:r>
              <a:rPr lang="en-US" i="1" dirty="0">
                <a:solidFill>
                  <a:srgbClr val="FF0000"/>
                </a:solidFill>
              </a:rPr>
              <a:t>o-spide.ru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i="1" dirty="0">
                <a:solidFill>
                  <a:srgbClr val="FF0000"/>
                </a:solidFill>
              </a:rPr>
              <a:t>Внимание! </a:t>
            </a:r>
          </a:p>
          <a:p>
            <a:pPr marL="0" indent="0" algn="ctr">
              <a:buNone/>
            </a:pPr>
            <a:r>
              <a:rPr lang="ru-RU" i="1" dirty="0">
                <a:solidFill>
                  <a:srgbClr val="FF0000"/>
                </a:solidFill>
              </a:rPr>
              <a:t>Обязательно сначала сохраните файл на компьютер, а затем приступайте к редактированию.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5B17A1-7A79-455B-BD51-8B2EF785F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74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Описание мероприятий по привлечению больных, не охваченных диспансерным наблюдением, в том числе «потерявшихся»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6391"/>
            <a:ext cx="10515600" cy="4220572"/>
          </a:xfrm>
        </p:spPr>
        <p:txBody>
          <a:bodyPr>
            <a:normAutofit/>
          </a:bodyPr>
          <a:lstStyle/>
          <a:p>
            <a:endParaRPr lang="ru-RU" sz="24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074F27-10D1-4B7F-92D6-B83FAE14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91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2083"/>
            <a:ext cx="10319327" cy="1325563"/>
          </a:xfrm>
        </p:spPr>
        <p:txBody>
          <a:bodyPr>
            <a:noAutofit/>
          </a:bodyPr>
          <a:lstStyle/>
          <a:p>
            <a:r>
              <a:rPr lang="ru-RU" sz="3600" dirty="0"/>
              <a:t>Доля пациентов с ВИЧ-инфекцией, имеющих уровень CD4 менее 350 </a:t>
            </a:r>
            <a:r>
              <a:rPr lang="ru-RU" sz="3600" dirty="0" err="1"/>
              <a:t>кл</a:t>
            </a:r>
            <a:r>
              <a:rPr lang="ru-RU" sz="3600" dirty="0"/>
              <a:t>/</a:t>
            </a:r>
            <a:r>
              <a:rPr lang="ru-RU" sz="3600" dirty="0" err="1"/>
              <a:t>мкл</a:t>
            </a:r>
            <a:r>
              <a:rPr lang="ru-RU" sz="3600" dirty="0"/>
              <a:t>, из общего числа пациентов, состоящих под диспансерным наблюдением (в % по годам) </a:t>
            </a:r>
          </a:p>
        </p:txBody>
      </p:sp>
      <p:graphicFrame>
        <p:nvGraphicFramePr>
          <p:cNvPr id="5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085148"/>
              </p:ext>
            </p:extLst>
          </p:nvPr>
        </p:nvGraphicFramePr>
        <p:xfrm>
          <a:off x="838200" y="2333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2ACE0C-1F11-4333-B40B-13CDAB84B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872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Охват диспансерным наблюдением ВИЧ-инфицированных ключевых групп населения </a:t>
            </a:r>
            <a:br>
              <a:rPr lang="ru-RU" sz="3600" dirty="0"/>
            </a:br>
            <a:r>
              <a:rPr lang="ru-RU" sz="3600" dirty="0"/>
              <a:t> (в %)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838199" y="1890939"/>
            <a:ext cx="10232571" cy="1626733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838200" y="5043488"/>
            <a:ext cx="10232570" cy="1520597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64029" y="3717925"/>
            <a:ext cx="102731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профилактическими осмотрами на туберкулез пациентов с ВИЧ-инфекцией (в %)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4F8204-E296-446E-98BE-4EFAC5B6C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79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72085"/>
            <a:ext cx="10845800" cy="1325563"/>
          </a:xfrm>
        </p:spPr>
        <p:txBody>
          <a:bodyPr>
            <a:noAutofit/>
          </a:bodyPr>
          <a:lstStyle/>
          <a:p>
            <a:r>
              <a:rPr lang="ru-RU" sz="3600" dirty="0"/>
              <a:t>Охват </a:t>
            </a:r>
            <a:r>
              <a:rPr lang="ru-RU" sz="3600" dirty="0" err="1"/>
              <a:t>химиопрофилактикой</a:t>
            </a:r>
            <a:r>
              <a:rPr lang="ru-RU" sz="3600" dirty="0"/>
              <a:t> туберкулеза больных ВИЧ-инфекцией с уровнем С</a:t>
            </a:r>
            <a:r>
              <a:rPr lang="en-US" sz="3600" dirty="0"/>
              <a:t>D4 </a:t>
            </a:r>
            <a:r>
              <a:rPr lang="ru-RU" sz="3600" dirty="0"/>
              <a:t>менее 350 </a:t>
            </a:r>
            <a:r>
              <a:rPr lang="ru-RU" sz="3600" dirty="0" err="1"/>
              <a:t>кл</a:t>
            </a:r>
            <a:r>
              <a:rPr lang="en-US" sz="3600" dirty="0"/>
              <a:t>/</a:t>
            </a:r>
            <a:r>
              <a:rPr lang="ru-RU" sz="3600" dirty="0" err="1"/>
              <a:t>мкл</a:t>
            </a:r>
            <a:r>
              <a:rPr lang="en-US" sz="3600" dirty="0"/>
              <a:t> (%)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7656"/>
            <a:ext cx="10515600" cy="4231205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C28DBAE-6422-4F32-8E6C-1E121D2E4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93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519363"/>
            <a:ext cx="10515600" cy="1819275"/>
          </a:xfrm>
        </p:spPr>
        <p:txBody>
          <a:bodyPr/>
          <a:lstStyle/>
          <a:p>
            <a:pPr algn="ctr"/>
            <a:r>
              <a:rPr lang="ru-RU" dirty="0"/>
              <a:t>Лечение </a:t>
            </a:r>
            <a:br>
              <a:rPr lang="ru-RU" dirty="0"/>
            </a:br>
            <a:r>
              <a:rPr lang="ru-RU" dirty="0"/>
              <a:t>ВИЧ-инфицированных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1CCCD7A-AF8A-4DE7-B882-F0F2E7BD6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35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630939"/>
            <a:ext cx="10254673" cy="1325563"/>
          </a:xfrm>
        </p:spPr>
        <p:txBody>
          <a:bodyPr>
            <a:noAutofit/>
          </a:bodyPr>
          <a:lstStyle/>
          <a:p>
            <a:r>
              <a:rPr lang="ru-RU" sz="3600" dirty="0"/>
              <a:t>Охват АРВТ пациентов с ВИЧ-инфекцией, состоящих под диспансерным наблюдением в субъекте за период 2010-2020 гг. </a:t>
            </a:r>
            <a:br>
              <a:rPr lang="ru-RU" sz="3600" dirty="0"/>
            </a:br>
            <a:r>
              <a:rPr lang="ru-RU" sz="3600" dirty="0"/>
              <a:t>(в % по годам) </a:t>
            </a:r>
          </a:p>
        </p:txBody>
      </p:sp>
      <p:graphicFrame>
        <p:nvGraphicFramePr>
          <p:cNvPr id="6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1387"/>
              </p:ext>
            </p:extLst>
          </p:nvPr>
        </p:nvGraphicFramePr>
        <p:xfrm>
          <a:off x="838200" y="2333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651A1F9-6825-42A7-81E5-038398E5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89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51236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dirty="0"/>
              <a:t>Доля пациентов с ВИЧ-инфекцией, имеющих неопределяемый уровень вирусной нагрузки, от числа пациентов, получающих АРВТ более 48 недель (%)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51598" cy="1242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838200" y="5279868"/>
            <a:ext cx="9951598" cy="13001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пациентов, прервавших лечение после первого года приема АРВП (%)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9FC39E8-ED8B-48D2-BC4A-16BF07D68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54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Мониторинг эффективности лечения ВИЧ-инфицированных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Указать долю пациентов с ВИЧ-инфекцией, охваченных тестами на </a:t>
            </a:r>
            <a:r>
              <a:rPr lang="en-US" sz="2400" dirty="0"/>
              <a:t>CD4</a:t>
            </a:r>
            <a:r>
              <a:rPr lang="ru-RU" sz="2400" dirty="0"/>
              <a:t> и вирусную нагрузку (из них 2 раза в год, 3 и более раз в год для каждого теста в %)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3C4FF6-E3DB-4EAD-B3D7-27FDD3F07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29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Мониторинг резистентности вируса иммунодефицита человека к АРВП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Указать долю пациентов с ВИЧ-инфекцией получающих АРВП, охваченных тестами на резистентность ВИЧ (%)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03E647-38CC-4CE1-AFE2-7E83139CD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44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002632"/>
            <a:ext cx="10515600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Проблемы и перспективы улучшения эпидемиологической ситуации по ВИЧ-инфекции на уровне региона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0AE06F-A87C-4107-A225-FAFACF423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5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458714"/>
            <a:ext cx="10515600" cy="1940573"/>
          </a:xfrm>
        </p:spPr>
        <p:txBody>
          <a:bodyPr>
            <a:normAutofit/>
          </a:bodyPr>
          <a:lstStyle/>
          <a:p>
            <a:pPr algn="ctr"/>
            <a:r>
              <a:rPr lang="ru-RU" sz="6600" dirty="0"/>
              <a:t>Общая информация о СПИД-центре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827123-6E85-49E9-8531-7362CA55E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6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Основные проблемы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Описать существующие проблемы в регионе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28D779-40ED-4E67-8263-6A47D4350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96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Возможные пути решения проблем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Предложить решение существующих проблем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44F964-2798-495B-8C77-BE3B4CE46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47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248333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забудьте прикрепить данную заявку в форму подачи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o-spide.ru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2A7646-CA1E-4C0C-9FE8-C3FDE1904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9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Информация об участнике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Полное наименование организации: </a:t>
            </a:r>
          </a:p>
          <a:p>
            <a:endParaRPr lang="ru-RU" dirty="0"/>
          </a:p>
          <a:p>
            <a:r>
              <a:rPr lang="ru-RU" b="1" u="sng" dirty="0"/>
              <a:t>Адрес местонахождения: </a:t>
            </a:r>
          </a:p>
          <a:p>
            <a:endParaRPr lang="ru-RU" dirty="0"/>
          </a:p>
          <a:p>
            <a:r>
              <a:rPr lang="ru-RU" b="1" u="sng" dirty="0"/>
              <a:t>Адрес официального сайта (при наличии): </a:t>
            </a:r>
          </a:p>
          <a:p>
            <a:endParaRPr lang="ru-RU" dirty="0"/>
          </a:p>
          <a:p>
            <a:endParaRPr lang="ru-RU" b="1" u="sng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552CE8-664F-44F8-877B-02D67CB0B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85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Структура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Описать структуру организации, чьим подразделением является, кому подчиняется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FB2E0-145D-45A7-86AF-56F0864C3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08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Руководство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Описать основную структуру руководства: глава, заведующие… и т. д.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241C0B-2CD3-4AAE-A4B8-0EC0CE656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8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Общая характеристика закрепленного за СПИД-центром региона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территориальные и исторические особенности (миграционные, наличие на территории учреждений ФСИН и др.):</a:t>
            </a:r>
          </a:p>
          <a:p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Можно разбить данный слайд на несколько</a:t>
            </a:r>
            <a:endParaRPr lang="ru-RU" dirty="0"/>
          </a:p>
          <a:p>
            <a:endParaRPr lang="ru-RU" dirty="0"/>
          </a:p>
          <a:p>
            <a:r>
              <a:rPr lang="ru-RU" b="1" u="sng" dirty="0"/>
              <a:t>уровень жизни населения:</a:t>
            </a:r>
          </a:p>
          <a:p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Кратко описать: например, состояние доходов, основные сферы получения доходов, выделить интересные факты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E7C0AD-6E9F-4C3F-92A1-9DAE744F2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4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Численность и половозрастная структура населения (диаграмма)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Общая численность населения: </a:t>
            </a:r>
          </a:p>
          <a:p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указать число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CACB4D-8925-4323-AF3F-B608870162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66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7278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Общая характеристика обслуживаемого контингента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652" y="1768815"/>
            <a:ext cx="4966461" cy="4351338"/>
          </a:xfrm>
        </p:spPr>
        <p:txBody>
          <a:bodyPr/>
          <a:lstStyle/>
          <a:p>
            <a:r>
              <a:rPr lang="ru-RU" b="1" dirty="0"/>
              <a:t>численность: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 указать число</a:t>
            </a:r>
            <a:endParaRPr lang="ru-RU" b="1" dirty="0"/>
          </a:p>
        </p:txBody>
      </p:sp>
      <p:graphicFrame>
        <p:nvGraphicFramePr>
          <p:cNvPr id="5" name="Объект 8"/>
          <p:cNvGraphicFramePr>
            <a:graphicFrameLocks/>
          </p:cNvGraphicFramePr>
          <p:nvPr/>
        </p:nvGraphicFramePr>
        <p:xfrm>
          <a:off x="5704112" y="1169580"/>
          <a:ext cx="5649687" cy="5688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87A1A5-6479-4F4D-92FA-2A8A47595C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6202" y="80824"/>
            <a:ext cx="1138319" cy="4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84214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</TotalTime>
  <Words>715</Words>
  <Application>Microsoft Office PowerPoint</Application>
  <PresentationFormat>Широкоэкранный</PresentationFormat>
  <Paragraphs>75</Paragraphs>
  <Slides>32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во Всероссийском конкурсе «Лучший СПИД-центр 2021»</vt:lpstr>
      <vt:lpstr>Правила заполнения заявки:</vt:lpstr>
      <vt:lpstr>Общая информация о СПИД-центре</vt:lpstr>
      <vt:lpstr>Информация об участнике</vt:lpstr>
      <vt:lpstr>Структура организации</vt:lpstr>
      <vt:lpstr>Руководство </vt:lpstr>
      <vt:lpstr>Общая характеристика закрепленного за СПИД-центром региона</vt:lpstr>
      <vt:lpstr>Численность и половозрастная структура населения (диаграмма)</vt:lpstr>
      <vt:lpstr>Общая характеристика обслуживаемого контингента</vt:lpstr>
      <vt:lpstr>Динамика эпидемиологических показателей по региону</vt:lpstr>
      <vt:lpstr>Заболеваемость населения ВИЧ-инфекцией   (на 100 тыс. населения) за период 2010-2020 гг.</vt:lpstr>
      <vt:lpstr>Выявляемость ВИЧ-инфекции  (на 1000 обследованных) за период 2010-2020 гг.</vt:lpstr>
      <vt:lpstr>Структура путей передачи ВИЧ-инфекции  (в % по годам) за период 2010-2020 гг.</vt:lpstr>
      <vt:lpstr>Смертность населения от ВИЧ-инфекции (на 100 тыс. населения)</vt:lpstr>
      <vt:lpstr>Смертность населения от ВИЧ-инфекции (на 100 тыс. населения)</vt:lpstr>
      <vt:lpstr>Достигнутые показатели каскада оказания медицинской помощи больным ВИЧ-инфекцией «90-90-90» (в %)</vt:lpstr>
      <vt:lpstr>Охват диспансерным наблюдением</vt:lpstr>
      <vt:lpstr>Охват диспансерным наблюдением пациентов с ВИЧ-инфекцией за период 2010-2020 гг.  (в % по годам)</vt:lpstr>
      <vt:lpstr>Охват диспансерным наблюдением вновь выявленных больных за период 2010-2020 гг.  (в % по годам)</vt:lpstr>
      <vt:lpstr>Описание мероприятий по привлечению больных, не охваченных диспансерным наблюдением, в том числе «потерявшихся»</vt:lpstr>
      <vt:lpstr>Доля пациентов с ВИЧ-инфекцией, имеющих уровень CD4 менее 350 кл/мкл, из общего числа пациентов, состоящих под диспансерным наблюдением (в % по годам) </vt:lpstr>
      <vt:lpstr>Охват диспансерным наблюдением ВИЧ-инфицированных ключевых групп населения   (в %)</vt:lpstr>
      <vt:lpstr>Охват химиопрофилактикой туберкулеза больных ВИЧ-инфекцией с уровнем СD4 менее 350 кл/мкл (%)</vt:lpstr>
      <vt:lpstr>Лечение  ВИЧ-инфицированных</vt:lpstr>
      <vt:lpstr>Охват АРВТ пациентов с ВИЧ-инфекцией, состоящих под диспансерным наблюдением в субъекте за период 2010-2020 гг.  (в % по годам) </vt:lpstr>
      <vt:lpstr>Доля пациентов с ВИЧ-инфекцией, имеющих неопределяемый уровень вирусной нагрузки, от числа пациентов, получающих АРВТ более 48 недель (%)</vt:lpstr>
      <vt:lpstr>Мониторинг эффективности лечения ВИЧ-инфицированных</vt:lpstr>
      <vt:lpstr>Мониторинг резистентности вируса иммунодефицита человека к АРВП</vt:lpstr>
      <vt:lpstr>Проблемы и перспективы улучшения эпидемиологической ситуации по ВИЧ-инфекции на уровне региона</vt:lpstr>
      <vt:lpstr>Основные проблемы</vt:lpstr>
      <vt:lpstr>Возможные пути решения проблем</vt:lpstr>
      <vt:lpstr>Не забудьте прикрепить данную заявку в форму подачи на сайте o-spide.ru!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creator>Александра Суркова</dc:creator>
  <cp:lastModifiedBy>Veronika Strumila</cp:lastModifiedBy>
  <cp:revision>76</cp:revision>
  <dcterms:created xsi:type="dcterms:W3CDTF">2019-09-16T07:19:37Z</dcterms:created>
  <dcterms:modified xsi:type="dcterms:W3CDTF">2021-09-20T13:18:57Z</dcterms:modified>
</cp:coreProperties>
</file>