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9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6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8.xml" ContentType="application/vnd.openxmlformats-officedocument.presentationml.slid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35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3.xml" ContentType="application/vnd.openxmlformats-officedocument.drawingml.chart+xml"/>
  <Override PartName="/ppt/charts/chart12.xml" ContentType="application/vnd.openxmlformats-officedocument.drawingml.chart+xml"/>
  <Override PartName="/ppt/slides/slide22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4.xml" ContentType="application/vnd.ms-office.chartstyle+xml"/>
  <Override PartName="/ppt/charts/chart8.xml" ContentType="application/vnd.openxmlformats-officedocument.drawingml.chart+xml"/>
  <Override PartName="/ppt/slides/slide9.xml" ContentType="application/vnd.openxmlformats-officedocument.presentationml.slide+xml"/>
  <Override PartName="/ppt/charts/colors4.xml" ContentType="application/vnd.ms-office.chartcolorstyle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slideLayouts/slideLayout3.xml" ContentType="application/vnd.openxmlformats-officedocument.presentationml.slideLayout+xml"/>
  <Override PartName="/ppt/charts/style3.xml" ContentType="application/vnd.ms-office.chartstyle+xml"/>
  <Override PartName="/ppt/charts/colors3.xml" ContentType="application/vnd.ms-office.chartcolorstyle+xml"/>
  <Override PartName="/ppt/slides/slide20.xml" ContentType="application/vnd.openxmlformats-officedocument.presentationml.slide+xml"/>
  <Override PartName="/ppt/charts/colors2.xml" ContentType="application/vnd.ms-office.chartcolorstyl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9.xml" ContentType="application/vnd.openxmlformats-officedocument.drawingml.chart+xml"/>
  <Override PartName="/ppt/slides/slide13.xml" ContentType="application/vnd.openxmlformats-officedocument.presentationml.slide+xml"/>
  <Override PartName="/ppt/charts/chart2.xml" ContentType="application/vnd.openxmlformats-officedocument.drawingml.chart+xml"/>
  <Override PartName="/ppt/charts/style1.xml" ContentType="application/vnd.ms-office.chartstyl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charts/colors1.xml" ContentType="application/vnd.ms-office.chartcolorstyle+xml"/>
  <Override PartName="/ppt/charts/style2.xml" ContentType="application/vnd.ms-office.chartstyle+xml"/>
  <Override PartName="/ppt/slides/slide30.xml" ContentType="application/vnd.openxmlformats-officedocument.presentationml.slide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4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17" d="100"/>
          <a:sy n="117" d="100"/>
        </p:scale>
        <p:origin x="808" y="168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notesMaster" Target="notesMasters/notesMaster1.xml"/><Relationship Id="rId47" Type="http://schemas.openxmlformats.org/officeDocument/2006/relationships/presProps" Target="presProps.xml" /><Relationship Id="rId48" Type="http://schemas.openxmlformats.org/officeDocument/2006/relationships/tableStyles" Target="tableStyles.xml" /><Relationship Id="rId49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.xlsx" /></Relationships>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2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.xlsx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package" Target="../embeddings/Microsoft_Excel_Worksheet9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населения:</a:t>
            </a:r>
            <a:endParaRPr/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overlap val="100"/>
        <c:axId val="2142648408"/>
        <c:axId val="2142644680"/>
      </c:barChart>
      <c:catAx>
        <c:axId val="2142648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644680"/>
        <c:crosses val="autoZero"/>
        <c:auto val="1"/>
        <c:lblAlgn val="ctr"/>
        <c:lblOffset val="100"/>
        <c:noMultiLvlLbl val="0"/>
      </c:catAx>
      <c:valAx>
        <c:axId val="2142644680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648408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5181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Обследовано на ВИЧ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5938568"/>
        <c:axId val="21460493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% от населения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Pos val="t"/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0.06</c:v>
                </c:pt>
                <c:pt idx="2">
                  <c:v>0.07</c:v>
                </c:pt>
                <c:pt idx="3">
                  <c:v>0.08</c:v>
                </c:pt>
                <c:pt idx="4">
                  <c:v>0.09</c:v>
                </c:pt>
                <c:pt idx="5">
                  <c:v>0.05</c:v>
                </c:pt>
                <c:pt idx="6">
                  <c:v>0.12</c:v>
                </c:pt>
                <c:pt idx="7">
                  <c:v>0.06</c:v>
                </c:pt>
                <c:pt idx="8">
                  <c:v>0.05</c:v>
                </c:pt>
                <c:pt idx="9">
                  <c:v>0.08</c:v>
                </c:pt>
                <c:pt idx="10">
                  <c:v>0.03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5759544"/>
        <c:axId val="2145755656"/>
      </c:lineChart>
      <c:valAx>
        <c:axId val="2145755656"/>
        <c:scaling>
          <c:orientation val="minMax"/>
        </c:scaling>
        <c:delete val="0"/>
        <c:axPos val="r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759544"/>
        <c:crosses val="max"/>
        <c:crossBetween val="between"/>
      </c:valAx>
      <c:catAx>
        <c:axId val="214575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755656"/>
        <c:crosses val="autoZero"/>
        <c:auto val="1"/>
        <c:lblAlgn val="ctr"/>
        <c:lblOffset val="100"/>
        <c:noMultiLvlLbl val="0"/>
      </c:catAx>
      <c:valAx>
        <c:axId val="2146049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938568"/>
        <c:crosses val="autoZero"/>
        <c:crossBetween val="between"/>
      </c:valAx>
      <c:catAx>
        <c:axId val="2145938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6049304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992086"/>
      <a:ext cx="10515600" cy="486591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leaderLines>
              <c:spPr bwMode="auto">
                <a:prstGeom prst="rect">
                  <a:avLst/>
                </a:prstGeom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showBubbleSize val="0"/>
            <c:showCatName val="0"/>
            <c:showLeaderLines val="1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bg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Лист1!$A$2:$A$4</c:f>
              <c:strCache>
                <c:ptCount val="3"/>
                <c:pt idx="0">
                  <c:v xml:space="preserve">код 113</c:v>
                </c:pt>
                <c:pt idx="1">
                  <c:v xml:space="preserve">код 118</c:v>
                </c:pt>
                <c:pt idx="2">
                  <c:v xml:space="preserve">Прочие коды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BubbleSize val="0"/>
          <c:showCatName val="0"/>
          <c:showLeaderLines val="1"/>
          <c:showLegendKey val="0"/>
          <c:showPercent val="0"/>
          <c:showSerName val="0"/>
          <c:showVal val="0"/>
        </c:dLbls>
        <c:firstSliceAng val="0"/>
      </c:pie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2082800" y="2694040"/>
      <a:ext cx="8026400" cy="4163960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Количество выявленных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2.3</c:v>
                </c:pt>
                <c:pt idx="6">
                  <c:v>3.4</c:v>
                </c:pt>
                <c:pt idx="7">
                  <c:v>4.4</c:v>
                </c:pt>
                <c:pt idx="8">
                  <c:v>4.6</c:v>
                </c:pt>
                <c:pt idx="9">
                  <c:v>4.9</c:v>
                </c:pt>
                <c:pt idx="10">
                  <c:v>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5614136"/>
        <c:axId val="2146313576"/>
      </c:barChart>
      <c:catAx>
        <c:axId val="214561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313576"/>
        <c:crosses val="autoZero"/>
        <c:auto val="1"/>
        <c:lblAlgn val="ctr"/>
        <c:lblOffset val="100"/>
        <c:noMultiLvlLbl val="0"/>
      </c:catAx>
      <c:valAx>
        <c:axId val="2146313576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614136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617220" y="1690688"/>
      <a:ext cx="10957560" cy="5032375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 xml:space="preserve">Всего выявлено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38184840"/>
        <c:axId val="2138181416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 xml:space="preserve">% пациентов с ВИЧ-инфекцией, имеющих уровень CD4 более 350 кл/мкл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0.05714285714285714</c:v>
                </c:pt>
                <c:pt idx="2">
                  <c:v>0.04893617021276596</c:v>
                </c:pt>
                <c:pt idx="3">
                  <c:v>0.05333333333333334</c:v>
                </c:pt>
                <c:pt idx="4">
                  <c:v>0.04583333333333333</c:v>
                </c:pt>
                <c:pt idx="5">
                  <c:v>0.038461538461538464</c:v>
                </c:pt>
                <c:pt idx="6">
                  <c:v>0.04285714285714286</c:v>
                </c:pt>
                <c:pt idx="7">
                  <c:v>0.045454545454545456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38191960"/>
        <c:axId val="2138188616"/>
      </c:lineChart>
      <c:valAx>
        <c:axId val="2138181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8184840"/>
        <c:crosses val="autoZero"/>
        <c:crossBetween val="between"/>
      </c:valAx>
      <c:catAx>
        <c:axId val="213818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8181416"/>
        <c:crosses val="autoZero"/>
        <c:auto val="1"/>
        <c:lblAlgn val="ctr"/>
        <c:lblOffset val="100"/>
        <c:noMultiLvlLbl val="0"/>
      </c:catAx>
      <c:valAx>
        <c:axId val="213818861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8191960"/>
        <c:crosses val="max"/>
        <c:crossBetween val="between"/>
      </c:valAx>
      <c:catAx>
        <c:axId val="2138191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8188616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2264066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прикрепленных лиц:</a:t>
            </a:r>
            <a:endParaRPr/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overlap val="100"/>
        <c:axId val="2131231288"/>
        <c:axId val="2131234760"/>
      </c:barChart>
      <c:catAx>
        <c:axId val="2131231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1234760"/>
        <c:crosses val="autoZero"/>
        <c:auto val="1"/>
        <c:lblAlgn val="ctr"/>
        <c:lblOffset val="100"/>
        <c:noMultiLvlLbl val="0"/>
      </c:catAx>
      <c:valAx>
        <c:axId val="2131234760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1231288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5704112" y="1169580"/>
      <a:ext cx="5649687" cy="56884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Заболеваемость населения (на 100 тыс.населения)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2552632"/>
        <c:axId val="2142549016"/>
      </c:barChart>
      <c:catAx>
        <c:axId val="214255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549016"/>
        <c:crosses val="autoZero"/>
        <c:auto val="1"/>
        <c:lblAlgn val="ctr"/>
        <c:lblOffset val="100"/>
        <c:noMultiLvlLbl val="0"/>
      </c:catAx>
      <c:valAx>
        <c:axId val="2142549016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552632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771197" y="1789470"/>
      <a:ext cx="10649606" cy="4758812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Выявляемость</a:t>
            </a:r>
            <a:endParaRPr/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firstSliceAng val="0"/>
      </c:pie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Количество выявленных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2.3</c:v>
                </c:pt>
                <c:pt idx="6">
                  <c:v>3.4</c:v>
                </c:pt>
                <c:pt idx="7">
                  <c:v>4.4</c:v>
                </c:pt>
                <c:pt idx="8">
                  <c:v>4.6</c:v>
                </c:pt>
                <c:pt idx="9">
                  <c:v>4.9</c:v>
                </c:pt>
                <c:pt idx="10">
                  <c:v>5.5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2479768"/>
        <c:axId val="2142476152"/>
      </c:barChart>
      <c:catAx>
        <c:axId val="214247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476152"/>
        <c:crosses val="autoZero"/>
        <c:auto val="1"/>
        <c:lblAlgn val="ctr"/>
        <c:lblOffset val="100"/>
        <c:noMultiLvlLbl val="0"/>
      </c:catAx>
      <c:valAx>
        <c:axId val="2142476152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479768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38200" y="1825624"/>
      <a:ext cx="10515600" cy="47711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Половой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0.01113422949268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0.05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0.15</c:v>
                </c:pt>
                <c:pt idx="5">
                  <c:v>0.12</c:v>
                </c:pt>
                <c:pt idx="6">
                  <c:v>0.14</c:v>
                </c:pt>
                <c:pt idx="7">
                  <c:v>0.03</c:v>
                </c:pt>
                <c:pt idx="8">
                  <c:v>0.15</c:v>
                </c:pt>
                <c:pt idx="9">
                  <c:v>0.2</c:v>
                </c:pt>
                <c:pt idx="10">
                  <c:v>0.12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Наркотический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357759680709344"/>
                  <c:y val="-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"/>
              <c:layout>
                <c:manualLayout>
                  <c:x val="0.0047701290761245699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047701290761245499"/>
                  <c:y val="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layout>
                <c:manualLayout>
                  <c:x val="0.0011925322690311501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layout>
                <c:manualLayout>
                  <c:x val="0.00357759680709344"/>
                  <c:y val="-5.1031295656942502e-17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5"/>
              <c:layout>
                <c:manualLayout>
                  <c:x val="0.00357759680709344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6"/>
              <c:layout>
                <c:manualLayout>
                  <c:x val="0.0023850645380623001"/>
                  <c:y val="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8"/>
              <c:layout>
                <c:manualLayout>
                  <c:x val="0.0023850645380622099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9"/>
              <c:layout>
                <c:manualLayout>
                  <c:x val="0.00357759680709344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0"/>
              <c:layout>
                <c:manualLayout>
                  <c:x val="0.0023850645380621201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0.03</c:v>
                </c:pt>
                <c:pt idx="1">
                  <c:v>0.04</c:v>
                </c:pt>
                <c:pt idx="2">
                  <c:v>0.03</c:v>
                </c:pt>
                <c:pt idx="3">
                  <c:v>0.05</c:v>
                </c:pt>
                <c:pt idx="4">
                  <c:v>0.16</c:v>
                </c:pt>
                <c:pt idx="5">
                  <c:v>0.03</c:v>
                </c:pt>
                <c:pt idx="6">
                  <c:v>0.02</c:v>
                </c:pt>
                <c:pt idx="7">
                  <c:v>0.08</c:v>
                </c:pt>
                <c:pt idx="8">
                  <c:v>0.02</c:v>
                </c:pt>
                <c:pt idx="9">
                  <c:v>0.03</c:v>
                </c:pt>
                <c:pt idx="10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Вертикальный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357759680709344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"/>
              <c:layout>
                <c:manualLayout>
                  <c:x val="0.00357759680709344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023850645380623001"/>
                  <c:y val="0.008350672119516750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layout>
                <c:manualLayout>
                  <c:x val="0.0023850645380623001"/>
                  <c:y val="-0.0069588934329306304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7"/>
              <c:layout>
                <c:manualLayout>
                  <c:x val="0.0011925322690311501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Лист1!$D$2:$D$12</c:f>
              <c:numCache>
                <c:formatCode>0%</c:formatCode>
                <c:ptCount val="11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  <c:pt idx="3">
                  <c:v>0.07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0.04</c:v>
                </c:pt>
                <c:pt idx="8">
                  <c:v>0.04</c:v>
                </c:pt>
                <c:pt idx="9">
                  <c:v>0.02</c:v>
                </c:pt>
                <c:pt idx="10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0023850645380622702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0357759680709344"/>
                  <c:y val="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layout>
                <c:manualLayout>
                  <c:x val="0.0035775968070934001"/>
                  <c:y val="-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layout>
                <c:manualLayout>
                  <c:x val="0.0047701290761245898"/>
                  <c:y val="0.0027835573731721502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5"/>
              <c:layout>
                <c:manualLayout>
                  <c:x val="0.0023850645380623001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8"/>
              <c:layout>
                <c:manualLayout>
                  <c:x val="0.0023850645380623001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0"/>
              <c:layout>
                <c:manualLayout>
                  <c:x val="0.0083477258832180407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Лист1!$E$2:$E$12</c:f>
              <c:numCache>
                <c:formatCode>0%</c:formatCode>
                <c:ptCount val="11"/>
                <c:pt idx="0">
                  <c:v>0.04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0.05</c:v>
                </c:pt>
                <c:pt idx="7">
                  <c:v>0.06</c:v>
                </c:pt>
                <c:pt idx="8">
                  <c:v>0.02</c:v>
                </c:pt>
                <c:pt idx="9">
                  <c:v>0.1</c:v>
                </c:pt>
                <c:pt idx="10">
                  <c:v>0.02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2349288"/>
        <c:axId val="2142345384"/>
      </c:barChart>
      <c:catAx>
        <c:axId val="214234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345384"/>
        <c:crosses val="autoZero"/>
        <c:auto val="1"/>
        <c:lblAlgn val="ctr"/>
        <c:lblOffset val="100"/>
        <c:noMultiLvlLbl val="0"/>
      </c:catAx>
      <c:valAx>
        <c:axId val="2142345384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349288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771197" y="1975944"/>
      <a:ext cx="10649606" cy="4562507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Смертность среди ВИЧ-инфицированных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2287400"/>
        <c:axId val="214229085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% умерших от СПИДа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0.24</c:v>
                </c:pt>
                <c:pt idx="1">
                  <c:v>0.44</c:v>
                </c:pt>
                <c:pt idx="2">
                  <c:v>0.18</c:v>
                </c:pt>
                <c:pt idx="3">
                  <c:v>0.28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0.6</c:v>
                </c:pt>
                <c:pt idx="8">
                  <c:v>0.5</c:v>
                </c:pt>
                <c:pt idx="9">
                  <c:v>0.3</c:v>
                </c:pt>
                <c:pt idx="10">
                  <c:v>0.6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2294568"/>
        <c:axId val="2142298440"/>
      </c:lineChart>
      <c:valAx>
        <c:axId val="2142298440"/>
        <c:scaling>
          <c:orientation val="minMax"/>
        </c:scaling>
        <c:delete val="0"/>
        <c:axPos val="r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294568"/>
        <c:crosses val="max"/>
        <c:crossBetween val="between"/>
      </c:valAx>
      <c:catAx>
        <c:axId val="214229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298440"/>
        <c:crosses val="autoZero"/>
        <c:auto val="1"/>
        <c:lblAlgn val="ctr"/>
        <c:lblOffset val="100"/>
        <c:noMultiLvlLbl val="0"/>
      </c:catAx>
      <c:valAx>
        <c:axId val="2142290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287400"/>
        <c:crosses val="autoZero"/>
        <c:crossBetween val="between"/>
      </c:valAx>
      <c:catAx>
        <c:axId val="2142287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2290856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789858" y="2346960"/>
      <a:ext cx="10612284" cy="4389120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Смертность от ВИЧ-инфекции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29863080"/>
        <c:axId val="21301021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% умерших от СПИДа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.088164251207729499"/>
                  <c:y val="0.062626285040824195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0%</c:formatCode>
                <c:ptCount val="2"/>
                <c:pt idx="0">
                  <c:v>0.024</c:v>
                </c:pt>
                <c:pt idx="1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30609448"/>
        <c:axId val="2130615000"/>
      </c:lineChart>
      <c:valAx>
        <c:axId val="2130615000"/>
        <c:scaling>
          <c:orientation val="minMax"/>
        </c:scaling>
        <c:delete val="0"/>
        <c:axPos val="r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609448"/>
        <c:crosses val="max"/>
        <c:crossBetween val="between"/>
      </c:valAx>
      <c:catAx>
        <c:axId val="213060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615000"/>
        <c:crosses val="autoZero"/>
        <c:auto val="1"/>
        <c:lblAlgn val="ctr"/>
        <c:lblOffset val="100"/>
        <c:noMultiLvlLbl val="0"/>
      </c:catAx>
      <c:valAx>
        <c:axId val="2130102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29863080"/>
        <c:crosses val="autoZero"/>
        <c:crossBetween val="between"/>
      </c:valAx>
      <c:catAx>
        <c:axId val="2129863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0102168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2659954"/>
      <a:ext cx="10515600" cy="4055805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90-90-90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Показатели каскада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ru-RU"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50</c:v>
                </c:pt>
                <c:pt idx="2">
                  <c:v>80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axId val="2130466040"/>
        <c:axId val="2129955640"/>
      </c:areaChart>
      <c:catAx>
        <c:axId val="213046604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955640"/>
        <c:crosses val="autoZero"/>
        <c:auto val="1"/>
        <c:lblAlgn val="ctr"/>
        <c:lblOffset val="100"/>
        <c:noMultiLvlLbl val="0"/>
      </c:catAx>
      <c:valAx>
        <c:axId val="2129955640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0466040"/>
        <c:crosses val="autoZero"/>
        <c:crossBetween val="midCat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 bwMode="auto">
    <a:xfrm>
      <a:off x="2586182" y="2639813"/>
      <a:ext cx="7019636" cy="407862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/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/>
            </a:fld>
            <a:endParaRPr lang="ru-RU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/>
            </a:fld>
            <a:endParaRPr lang="ru-RU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BF990-6FF6-478A-B36D-23500E93DBD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0ED941-BB41-466E-892E-C653137E2D8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 /><Relationship Id="rId3" Type="http://schemas.openxmlformats.org/officeDocument/2006/relationships/image" Target="../media/image1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 /><Relationship Id="rId3" Type="http://schemas.openxmlformats.org/officeDocument/2006/relationships/chart" Target="../charts/chart5.xml" /><Relationship Id="rId4" Type="http://schemas.openxmlformats.org/officeDocument/2006/relationships/image" Target="../media/image1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 /><Relationship Id="rId3" Type="http://schemas.openxmlformats.org/officeDocument/2006/relationships/image" Target="../media/image1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 /><Relationship Id="rId3" Type="http://schemas.openxmlformats.org/officeDocument/2006/relationships/image" Target="../media/image1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 /><Relationship Id="rId3" Type="http://schemas.openxmlformats.org/officeDocument/2006/relationships/image" Target="../media/image1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 /><Relationship Id="rId3" Type="http://schemas.openxmlformats.org/officeDocument/2006/relationships/image" Target="../media/image1.jp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 /><Relationship Id="rId3" Type="http://schemas.openxmlformats.org/officeDocument/2006/relationships/image" Target="../media/image1.jpg"/></Relationships>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 /><Relationship Id="rId3" Type="http://schemas.openxmlformats.org/officeDocument/2006/relationships/image" Target="../media/image1.jpg"/></Relationships>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 /><Relationship Id="rId3" Type="http://schemas.openxmlformats.org/officeDocument/2006/relationships/image" Target="../media/image1.jpg"/></Relationships>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 /><Relationship Id="rId3" Type="http://schemas.openxmlformats.org/officeDocument/2006/relationships/image" Target="../media/image1.jpg"/></Relationships>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 /><Relationship Id="rId4" Type="http://schemas.openxmlformats.org/officeDocument/2006/relationships/image" Target="../media/image1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 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 flipH="0" flipV="0">
            <a:off x="1161720" y="1216949"/>
            <a:ext cx="9554878" cy="3198573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Заявка на участие во Всероссийском конкурсе «Лучший СПИД-центр 2023»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61720" y="365763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>
                <a:solidFill>
                  <a:srgbClr val="C00000"/>
                </a:solidFill>
              </a:rPr>
              <a:t>НОМИНАЦИЯ: </a:t>
            </a:r>
            <a:endParaRPr/>
          </a:p>
          <a:p>
            <a:pPr>
              <a:defRPr/>
            </a:pPr>
            <a:r>
              <a:rPr lang="ru-RU" sz="3200">
                <a:solidFill>
                  <a:srgbClr val="C00000"/>
                </a:solidFill>
              </a:rPr>
              <a:t>«ПРОРЫВ В ПРОФИЛАКТИКЕ»</a:t>
            </a:r>
            <a:endParaRPr/>
          </a:p>
        </p:txBody>
      </p:sp>
      <p:sp>
        <p:nvSpPr>
          <p:cNvPr id="893578449" name=" 893578448"/>
          <p:cNvSpPr/>
          <p:nvPr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63424094" name=" 1363424093"/>
          <p:cNvSpPr/>
          <p:nvPr/>
        </p:nvSpPr>
        <p:spPr bwMode="auto">
          <a:xfrm>
            <a:off x="15245787" y="3397610"/>
            <a:ext cx="8909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835144906" name="Рисунок 183514490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762876" y="105769"/>
            <a:ext cx="2226064" cy="1674532"/>
          </a:xfrm>
          <a:prstGeom prst="rect">
            <a:avLst/>
          </a:prstGeom>
        </p:spPr>
      </p:pic>
      <p:sp>
        <p:nvSpPr>
          <p:cNvPr id="1154981344" name=" 1154981343"/>
          <p:cNvSpPr/>
          <p:nvPr/>
        </p:nvSpPr>
        <p:spPr bwMode="auto">
          <a:xfrm>
            <a:off x="-6261013" y="3397609"/>
            <a:ext cx="5819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324241983" name="Рисунок 132424198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789853"/>
            <a:ext cx="10515600" cy="1772622"/>
          </a:xfrm>
        </p:spPr>
        <p:txBody>
          <a:bodyPr/>
          <a:lstStyle/>
          <a:p>
            <a:pPr algn="ctr">
              <a:defRPr/>
            </a:pPr>
            <a:r>
              <a:rPr lang="ru-RU"/>
              <a:t>Динамика эпидемиологических показателей по региону</a:t>
            </a:r>
            <a:endParaRPr/>
          </a:p>
        </p:txBody>
      </p:sp>
      <p:pic>
        <p:nvPicPr>
          <p:cNvPr id="641567882" name="Рисунок 64156788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Заболеваемость населения ВИЧ-инфекцией  </a:t>
            </a:r>
            <a:br>
              <a:rPr lang="ru-RU" sz="3600"/>
            </a:br>
            <a:r>
              <a:rPr lang="ru-RU" sz="3600"/>
              <a:t>(на 100 тыс. населения) за период 20</a:t>
            </a:r>
            <a:r>
              <a:rPr lang="en-US" sz="3600"/>
              <a:t>1</a:t>
            </a:r>
            <a:r>
              <a:rPr lang="ru-RU" sz="3600"/>
              <a:t>2–20</a:t>
            </a:r>
            <a:r>
              <a:rPr lang="en-US" sz="3600"/>
              <a:t>2</a:t>
            </a:r>
            <a:r>
              <a:rPr lang="ru-RU" sz="3600"/>
              <a:t>2 гг.</a:t>
            </a:r>
            <a:endParaRPr/>
          </a:p>
        </p:txBody>
      </p:sp>
      <p:graphicFrame>
        <p:nvGraphicFramePr>
          <p:cNvPr id="10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771197" y="1789470"/>
          <a:ext cx="10649606" cy="475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9981830" name="Рисунок 71998182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74504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5000"/>
          </a:bodyPr>
          <a:lstStyle/>
          <a:p>
            <a:pPr>
              <a:defRPr/>
            </a:pPr>
            <a:r>
              <a:rPr lang="ru-RU" sz="3600"/>
              <a:t>Выявляемость ВИЧ-инфекции </a:t>
            </a:r>
            <a:br>
              <a:rPr lang="ru-RU" sz="3600"/>
            </a:br>
            <a:r>
              <a:rPr lang="ru-RU" sz="3600"/>
              <a:t>(на 1000 обследованных) за период 20</a:t>
            </a:r>
            <a:r>
              <a:rPr lang="en-US" sz="3600"/>
              <a:t>12</a:t>
            </a:r>
            <a:r>
              <a:rPr lang="ru-RU" sz="3600"/>
              <a:t>–20</a:t>
            </a:r>
            <a:r>
              <a:rPr lang="en-US" sz="3600"/>
              <a:t>22</a:t>
            </a:r>
            <a:r>
              <a:rPr lang="ru-RU" sz="3600"/>
              <a:t> гг.</a:t>
            </a:r>
            <a:endParaRPr/>
          </a:p>
        </p:txBody>
      </p:sp>
      <p:graphicFrame>
        <p:nvGraphicFramePr>
          <p:cNvPr id="6" name="Объект 5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9"/>
          <p:cNvGraphicFramePr>
            <a:graphicFrameLocks xmlns:a="http://schemas.openxmlformats.org/drawingml/2006/main"/>
          </p:cNvGraphicFramePr>
          <p:nvPr/>
        </p:nvGraphicFramePr>
        <p:xfrm>
          <a:off x="838200" y="1825624"/>
          <a:ext cx="10515600" cy="477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70294509" name="Рисунок 127029450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Структура путей передачи ВИЧ-инфекции </a:t>
            </a:r>
            <a:br>
              <a:rPr lang="ru-RU" sz="3600"/>
            </a:br>
            <a:r>
              <a:rPr lang="ru-RU" sz="3600"/>
              <a:t>(в % по годам) за период 20</a:t>
            </a:r>
            <a:r>
              <a:rPr lang="en-US" sz="3600"/>
              <a:t>12</a:t>
            </a:r>
            <a:r>
              <a:rPr lang="ru-RU" sz="3600"/>
              <a:t>–20</a:t>
            </a:r>
            <a:r>
              <a:rPr lang="en-US" sz="3600"/>
              <a:t>22</a:t>
            </a:r>
            <a:r>
              <a:rPr lang="ru-RU" sz="3600"/>
              <a:t> гг.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18991" y="1563542"/>
            <a:ext cx="10925613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000">
                <a:solidFill>
                  <a:schemeClr val="bg1">
                    <a:lumMod val="65000"/>
                  </a:schemeClr>
                </a:solidFill>
              </a:rPr>
              <a:t>Можно добавить пути передачи. Данные пути передачи приведены для примера</a:t>
            </a:r>
            <a:endParaRPr lang="ru-RU" sz="2000"/>
          </a:p>
        </p:txBody>
      </p:sp>
      <p:graphicFrame>
        <p:nvGraphicFramePr>
          <p:cNvPr id="4" name="Объект 9"/>
          <p:cNvGraphicFramePr>
            <a:graphicFrameLocks xmlns:a="http://schemas.openxmlformats.org/drawingml/2006/main"/>
          </p:cNvGraphicFramePr>
          <p:nvPr/>
        </p:nvGraphicFramePr>
        <p:xfrm>
          <a:off x="771197" y="1975944"/>
          <a:ext cx="10649606" cy="456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5570828" name="Рисунок 10557082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8649675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Смертность населения от ВИЧ-инфекции (на 100 тыс. населения)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538288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включая долю умерших от СПИДа (в % от числа летальных случаев среди ВИЧ-инфицированных) за период 20</a:t>
            </a:r>
            <a:r>
              <a:rPr lang="en-US" sz="2400"/>
              <a:t>12</a:t>
            </a:r>
            <a:r>
              <a:rPr lang="ru-RU" sz="2400"/>
              <a:t>–20</a:t>
            </a:r>
            <a:r>
              <a:rPr lang="en-US" sz="2400"/>
              <a:t>22</a:t>
            </a:r>
            <a:r>
              <a:rPr lang="ru-RU" sz="2400"/>
              <a:t> гг.</a:t>
            </a:r>
            <a:endParaRPr/>
          </a:p>
        </p:txBody>
      </p:sp>
      <p:graphicFrame>
        <p:nvGraphicFramePr>
          <p:cNvPr id="10" name="Диаграмма 9"/>
          <p:cNvGraphicFramePr>
            <a:graphicFrameLocks xmlns:a="http://schemas.openxmlformats.org/drawingml/2006/main"/>
          </p:cNvGraphicFramePr>
          <p:nvPr/>
        </p:nvGraphicFramePr>
        <p:xfrm>
          <a:off x="789858" y="2346960"/>
          <a:ext cx="10612284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05214900" name="Рисунок 80521489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85821"/>
            <a:ext cx="857347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Смертность населения от ВИЧ-инфекции (на 100 тыс. населения)</a:t>
            </a:r>
            <a:endParaRPr/>
          </a:p>
        </p:txBody>
      </p:sp>
      <p:graphicFrame>
        <p:nvGraphicFramePr>
          <p:cNvPr id="6" name="Объект 5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2659954"/>
          <a:ext cx="10515600" cy="405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бъект 2"/>
          <p:cNvSpPr txBox="1"/>
          <p:nvPr/>
        </p:nvSpPr>
        <p:spPr bwMode="auto">
          <a:xfrm>
            <a:off x="838200" y="15386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включая долю умерших от СПИДа (в % от числа летальных случаев среди ВИЧ-инфицированных) за 9 месяцев 202</a:t>
            </a:r>
            <a:r>
              <a:rPr lang="en-US" sz="2400">
                <a:latin typeface="Times New Roman"/>
                <a:cs typeface="Times New Roman"/>
              </a:rPr>
              <a:t>3</a:t>
            </a:r>
            <a:r>
              <a:rPr lang="ru-RU" sz="2400">
                <a:latin typeface="Times New Roman"/>
                <a:cs typeface="Times New Roman"/>
              </a:rPr>
              <a:t> г. в сравнении с аналогичным периодом 20</a:t>
            </a:r>
            <a:r>
              <a:rPr lang="en-US" sz="2400">
                <a:latin typeface="Times New Roman"/>
                <a:cs typeface="Times New Roman"/>
              </a:rPr>
              <a:t>22</a:t>
            </a:r>
            <a:r>
              <a:rPr lang="ru-RU" sz="2400">
                <a:latin typeface="Times New Roman"/>
                <a:cs typeface="Times New Roman"/>
              </a:rPr>
              <a:t> г.</a:t>
            </a:r>
            <a:endParaRPr/>
          </a:p>
        </p:txBody>
      </p:sp>
      <p:pic>
        <p:nvPicPr>
          <p:cNvPr id="1061050110" name="Рисунок 106105010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38309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Достигнутые показатели каскада оказания медицинской помощи больным ВИЧ-инфекцией «90-90-90» (в %)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Каскад 90-90-90 в регионе составил:</a:t>
            </a:r>
            <a:endParaRPr/>
          </a:p>
        </p:txBody>
      </p:sp>
      <p:graphicFrame>
        <p:nvGraphicFramePr>
          <p:cNvPr id="6" name="Диаграмма 5"/>
          <p:cNvGraphicFramePr>
            <a:graphicFrameLocks xmlns:a="http://schemas.openxmlformats.org/drawingml/2006/main"/>
          </p:cNvGraphicFramePr>
          <p:nvPr/>
        </p:nvGraphicFramePr>
        <p:xfrm>
          <a:off x="2586182" y="2639813"/>
          <a:ext cx="7019636" cy="407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7169260" name="Рисунок 19716925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630555" y="1455877"/>
            <a:ext cx="10930890" cy="2852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Характеристика межведомственного взаимодействия в рамках борьбы с ВИЧ-инфекцией на уровне региона</a:t>
            </a:r>
            <a:endParaRPr/>
          </a:p>
        </p:txBody>
      </p:sp>
      <p:pic>
        <p:nvPicPr>
          <p:cNvPr id="170745016" name="Рисунок 1707450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Перечень задействованных организаций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 bwMode="auto">
          <a:xfrm>
            <a:off x="838198" y="1825625"/>
            <a:ext cx="10591801" cy="17250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Организации, которые подключаются к борьбе с ВИЧ-инфекцией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 bwMode="auto">
          <a:xfrm>
            <a:off x="838200" y="5011161"/>
            <a:ext cx="11455400" cy="12590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Кто осуществляет руководство по вопросам борьбы с ВИЧ-инфекцией, если несколько — перечислить</a:t>
            </a:r>
            <a:endParaRPr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838200" y="36855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>
                <a:latin typeface="Times New Roman"/>
                <a:cs typeface="Times New Roman"/>
              </a:rPr>
              <a:t>Орган, консолидирующий работу задействованных организаций по вопросу ВИЧ-инфекции в регионе</a:t>
            </a:r>
            <a:endParaRPr/>
          </a:p>
        </p:txBody>
      </p:sp>
      <p:pic>
        <p:nvPicPr>
          <p:cNvPr id="1741818770" name="Рисунок 17418187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478503" y="1473756"/>
            <a:ext cx="11234994" cy="391048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Организация работы по информированию населения о ВИЧ-инфекции в рамках мероприятий по первичной профилактике ВИЧ-инфекции среди населения</a:t>
            </a:r>
            <a:endParaRPr/>
          </a:p>
        </p:txBody>
      </p:sp>
      <p:pic>
        <p:nvPicPr>
          <p:cNvPr id="1523532191" name="Рисунок 152353219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Правила заполнения заявки: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23731" y="1690688"/>
            <a:ext cx="10002416" cy="4824427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/>
              <a:t>Необходимо заполнить </a:t>
            </a:r>
            <a:r>
              <a:rPr lang="ru-RU" b="1" u="sng">
                <a:solidFill>
                  <a:srgbClr val="FF0000"/>
                </a:solidFill>
              </a:rPr>
              <a:t>ВСЕ</a:t>
            </a:r>
            <a:r>
              <a:rPr lang="ru-RU"/>
              <a:t> слайды и поля заявки, серый текст-пояснение нужно удалить.</a:t>
            </a:r>
            <a:endParaRPr/>
          </a:p>
          <a:p>
            <a:pPr>
              <a:defRPr/>
            </a:pPr>
            <a:r>
              <a:rPr lang="ru-RU"/>
              <a:t>Там, где не указан год, </a:t>
            </a:r>
            <a:r>
              <a:rPr lang="ru-RU"/>
              <a:t>рассматриваются 2022–2023 </a:t>
            </a:r>
            <a:r>
              <a:rPr lang="ru-RU"/>
              <a:t>гг.</a:t>
            </a:r>
            <a:endParaRPr lang="en-US"/>
          </a:p>
          <a:p>
            <a:pPr>
              <a:defRPr/>
            </a:pPr>
            <a:r>
              <a:rPr lang="ru-RU"/>
              <a:t>Можно добавить 3–5 дополнительных слайдов по заявленной тематике.</a:t>
            </a:r>
            <a:endParaRPr/>
          </a:p>
          <a:p>
            <a:pPr>
              <a:defRPr/>
            </a:pPr>
            <a:r>
              <a:rPr lang="ru-RU"/>
              <a:t>Для изменения диаграммы: кликнуть правой кнопкой мыши по диаграмме, выбрать «изменить данные», в таблицу вписать свои данные, закрыть таблицу. Данные обновляются автоматически.</a:t>
            </a:r>
            <a:endParaRPr/>
          </a:p>
          <a:p>
            <a:pPr>
              <a:defRPr/>
            </a:pPr>
            <a:r>
              <a:rPr lang="ru-RU"/>
              <a:t>Заявка может быть отправлена организаторами на доработку.</a:t>
            </a:r>
            <a:endParaRPr/>
          </a:p>
          <a:p>
            <a:pPr>
              <a:defRPr/>
            </a:pPr>
            <a:r>
              <a:rPr lang="ru-RU"/>
              <a:t>Данная заявка должна быть сохранена и прикреплена в формате </a:t>
            </a:r>
            <a:r>
              <a:rPr lang="en-US"/>
              <a:t>Power Point</a:t>
            </a:r>
            <a:r>
              <a:rPr lang="ru-RU"/>
              <a:t> на странице конкурса </a:t>
            </a:r>
            <a:r>
              <a:rPr lang="en-US" i="1">
                <a:solidFill>
                  <a:srgbClr val="FF0000"/>
                </a:solidFill>
              </a:rPr>
              <a:t>o-</a:t>
            </a:r>
            <a:r>
              <a:rPr lang="en-US" i="1">
                <a:solidFill>
                  <a:srgbClr val="FF0000"/>
                </a:solidFill>
              </a:rPr>
              <a:t>spide.ru</a:t>
            </a:r>
            <a:r>
              <a:rPr lang="ru-RU" i="1"/>
              <a:t>.</a:t>
            </a:r>
            <a:endParaRPr/>
          </a:p>
          <a:p>
            <a:pPr marL="0" indent="0" algn="ctr">
              <a:buNone/>
              <a:defRPr/>
            </a:pPr>
            <a:r>
              <a:rPr lang="ru-RU" i="1">
                <a:solidFill>
                  <a:srgbClr val="FF0000"/>
                </a:solidFill>
              </a:rPr>
              <a:t>Внимание! </a:t>
            </a:r>
            <a:endParaRPr/>
          </a:p>
          <a:p>
            <a:pPr marL="0" indent="0" algn="ctr">
              <a:buNone/>
              <a:defRPr/>
            </a:pPr>
            <a:r>
              <a:rPr lang="ru-RU" i="1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/>
          </a:p>
        </p:txBody>
      </p:sp>
      <p:pic>
        <p:nvPicPr>
          <p:cNvPr id="588387970" name="Рисунок 5883879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87719" y="1027905"/>
            <a:ext cx="9602174" cy="1325562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ru-RU" sz="3600"/>
              <a:t>Мероприятия по первичной профилактике ВИЧ-инфекции, проведенные в 2022 году, можно добавить и 2023 год</a:t>
            </a:r>
            <a:br>
              <a:rPr lang="ru-RU" sz="3600"/>
            </a:b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695400" y="2353467"/>
            <a:ext cx="10515600" cy="4012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с кратким описанием и обоснованием практической значимости</a:t>
            </a:r>
            <a:endParaRPr/>
          </a:p>
        </p:txBody>
      </p:sp>
      <p:pic>
        <p:nvPicPr>
          <p:cNvPr id="1579714352" name="Рисунок 157971435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198" y="578719"/>
            <a:ext cx="9602174" cy="1325562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ru-RU" sz="3600"/>
              <a:t>Целевая аудитория мероприятий по первичной профилактике ВИЧ-инфекции и ее вовлеченность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838200" y="2164081"/>
            <a:ext cx="10515600" cy="4012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Кратко описать</a:t>
            </a:r>
            <a:endParaRPr/>
          </a:p>
        </p:txBody>
      </p:sp>
      <p:pic>
        <p:nvPicPr>
          <p:cNvPr id="1579714352" name="Рисунок 157971435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198" y="578719"/>
            <a:ext cx="9602174" cy="1325562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ru-RU" sz="3600"/>
              <a:t>Численный и социально-демографический состав населения, охваченного мероприятиями по первичной профилактике ВИЧ-инфекции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838200" y="2164081"/>
            <a:ext cx="10515600" cy="4012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Кратко описать</a:t>
            </a:r>
            <a:endParaRPr/>
          </a:p>
        </p:txBody>
      </p:sp>
      <p:pic>
        <p:nvPicPr>
          <p:cNvPr id="1579714352" name="Рисунок 157971435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/>
              <a:t>Инновационные методы работы с целевыми группами населения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методы работы с целевыми аудиториями, привести примеры. Рассматривается 2022 год, можно добавить примеры из 2023 года.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61566" y="331735"/>
            <a:ext cx="10515600" cy="1325563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3600"/>
              <a:t>Медицинские методики и подходы, используемые</a:t>
            </a:r>
            <a:br>
              <a:rPr lang="ru-RU" sz="3600"/>
            </a:br>
            <a:r>
              <a:rPr lang="ru-RU" sz="3600"/>
              <a:t>в мероприятиях по первичной профилактике </a:t>
            </a:r>
            <a:br>
              <a:rPr lang="ru-RU" sz="3600"/>
            </a:br>
            <a:r>
              <a:rPr lang="ru-RU" sz="3600"/>
              <a:t>ВИЧ-инфекции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методики и подходы, привести примеры. Рассматривается 2022 год, можно добавить примеры из 2023 года.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61566" y="331735"/>
            <a:ext cx="10515600" cy="1325563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3600"/>
              <a:t>Ресурсы, используемые в мероприятиях по первичной профилактике ВИЧ-инфекции</a:t>
            </a:r>
            <a:br>
              <a:rPr lang="ru-RU" sz="3600"/>
            </a:br>
            <a:r>
              <a:rPr lang="ru-RU" sz="3600"/>
              <a:t>(финансовые, материальные, кадровые)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61566" y="331735"/>
            <a:ext cx="10515600" cy="132556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/>
              <a:t>План по расходованию финансовых средств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систему мониторинга, каким образом оценивается эффективность проводимых мероприятий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План мониторинга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4"/>
            <a:ext cx="9602173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Результаты мониторинга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План мониторинга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969761" y="1488427"/>
            <a:ext cx="10515600" cy="194057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/>
              <a:t>Общая информация о СПИД-центре</a:t>
            </a:r>
            <a:endParaRPr/>
          </a:p>
        </p:txBody>
      </p:sp>
      <p:pic>
        <p:nvPicPr>
          <p:cNvPr id="2116580405" name="Рисунок 211658040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Механизмы доработки и исправления ошибок, выявленных при мониторинге (описать, привести пример)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/>
              <a:t>Планы по масштабированию мероприятий по первичной профилактике ВИЧ-инфекции 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с кратким описанием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 bwMode="auto">
          <a:xfrm>
            <a:off x="707571" y="2109630"/>
            <a:ext cx="10515600" cy="156801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Уровень информированности населения — 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631370" y="552868"/>
            <a:ext cx="8646953" cy="1325562"/>
          </a:xfrm>
          <a:prstGeom prst="rect">
            <a:avLst/>
          </a:prstGeo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3600">
                <a:latin typeface="Times New Roman"/>
                <a:cs typeface="Times New Roman"/>
              </a:rPr>
              <a:t>Уровень информированности населения о ВИЧ-инфекции (в %)</a:t>
            </a:r>
            <a:endParaRPr/>
          </a:p>
        </p:txBody>
      </p:sp>
      <p:pic>
        <p:nvPicPr>
          <p:cNvPr id="1254829209" name="Рисунок 125482920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838200" y="2002632"/>
            <a:ext cx="10515600" cy="2852737"/>
          </a:xfrm>
        </p:spPr>
        <p:txBody>
          <a:bodyPr/>
          <a:lstStyle/>
          <a:p>
            <a:pPr algn="ctr">
              <a:defRPr/>
            </a:pPr>
            <a:r>
              <a:rPr lang="ru-RU"/>
              <a:t>Динамика показателей, характеризующих уровень диагностики ВИЧ-инфекции</a:t>
            </a:r>
            <a:endParaRPr/>
          </a:p>
        </p:txBody>
      </p:sp>
      <p:pic>
        <p:nvPicPr>
          <p:cNvPr id="361421638" name="Рисунок 36142163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55454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/>
              <a:t>Охват населения субъекта тестированием на ВИЧ-инфекцию за период 20</a:t>
            </a:r>
            <a:r>
              <a:rPr lang="en-US"/>
              <a:t>1</a:t>
            </a:r>
            <a:r>
              <a:rPr lang="ru-RU"/>
              <a:t>2–20</a:t>
            </a:r>
            <a:r>
              <a:rPr lang="en-US"/>
              <a:t>2</a:t>
            </a:r>
            <a:r>
              <a:rPr lang="ru-RU"/>
              <a:t>2 гг. (в %)</a:t>
            </a:r>
            <a:endParaRPr/>
          </a:p>
        </p:txBody>
      </p:sp>
      <p:graphicFrame>
        <p:nvGraphicFramePr>
          <p:cNvPr id="6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1992086"/>
          <a:ext cx="10515600" cy="486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73863326" name="Рисунок 47386332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59299" cy="1325562"/>
          </a:xfrm>
        </p:spPr>
        <p:txBody>
          <a:bodyPr/>
          <a:lstStyle/>
          <a:p>
            <a:pPr>
              <a:defRPr/>
            </a:pPr>
            <a:r>
              <a:rPr lang="ru-RU"/>
              <a:t>Структура скрининга населения на ВИЧ-инфекцию и его эффективность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690688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ru-RU"/>
              <a:t>доля лиц, обследованных по клиническим показаниям (код 113), </a:t>
            </a:r>
            <a:endParaRPr/>
          </a:p>
          <a:p>
            <a:pPr>
              <a:defRPr/>
            </a:pPr>
            <a:r>
              <a:rPr lang="ru-RU"/>
              <a:t>доля лиц, обследованных как «Прочие» (код 118)</a:t>
            </a:r>
            <a:endParaRPr/>
          </a:p>
        </p:txBody>
      </p:sp>
      <p:graphicFrame>
        <p:nvGraphicFramePr>
          <p:cNvPr id="10" name="Диаграмма 9"/>
          <p:cNvGraphicFramePr>
            <a:graphicFrameLocks xmlns:a="http://schemas.openxmlformats.org/drawingml/2006/main"/>
          </p:cNvGraphicFramePr>
          <p:nvPr/>
        </p:nvGraphicFramePr>
        <p:xfrm>
          <a:off x="2082800" y="2694040"/>
          <a:ext cx="8026400" cy="416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69828615" name="Рисунок 176982861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5259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5000"/>
          </a:bodyPr>
          <a:lstStyle/>
          <a:p>
            <a:pPr>
              <a:defRPr/>
            </a:pPr>
            <a:r>
              <a:rPr lang="ru-RU" sz="3600"/>
              <a:t>Выявляемость ВИЧ-инфекции </a:t>
            </a:r>
            <a:br>
              <a:rPr lang="ru-RU" sz="3600"/>
            </a:br>
            <a:r>
              <a:rPr lang="ru-RU" sz="3600"/>
              <a:t>(на 1000 обследованных) за период 20</a:t>
            </a:r>
            <a:r>
              <a:rPr lang="en-US" sz="3600"/>
              <a:t>12</a:t>
            </a:r>
            <a:r>
              <a:rPr lang="ru-RU" sz="3600"/>
              <a:t>–20</a:t>
            </a:r>
            <a:r>
              <a:rPr lang="en-US" sz="3600"/>
              <a:t>22</a:t>
            </a:r>
            <a:r>
              <a:rPr lang="ru-RU" sz="3600"/>
              <a:t> гг.</a:t>
            </a:r>
            <a:endParaRPr/>
          </a:p>
        </p:txBody>
      </p:sp>
      <p:graphicFrame>
        <p:nvGraphicFramePr>
          <p:cNvPr id="6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617220" y="1690688"/>
          <a:ext cx="1095756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9354001" name="Рисунок 4935400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150520"/>
            <a:ext cx="9478350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Уровень ранней диагностики ВИЧ-инфекции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98241" y="1289565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/>
              <a:t>доля пациентов с ВИЧ-инфекцией, имеющих уровень </a:t>
            </a:r>
            <a:r>
              <a:rPr lang="en-US" sz="2200"/>
              <a:t>CD4 </a:t>
            </a:r>
            <a:r>
              <a:rPr lang="ru-RU" sz="2200"/>
              <a:t>более 350 </a:t>
            </a:r>
            <a:r>
              <a:rPr lang="ru-RU" sz="2200"/>
              <a:t>кл</a:t>
            </a:r>
            <a:r>
              <a:rPr lang="en-US" sz="2200"/>
              <a:t>/</a:t>
            </a:r>
            <a:r>
              <a:rPr lang="ru-RU" sz="2200"/>
              <a:t>мкл</a:t>
            </a:r>
            <a:r>
              <a:rPr lang="ru-RU" sz="2200"/>
              <a:t>, из числа пациентов с выявленной ВИЧ-инфекцией (в % с 20</a:t>
            </a:r>
            <a:r>
              <a:rPr lang="en-US" sz="2200"/>
              <a:t>12</a:t>
            </a:r>
            <a:r>
              <a:rPr lang="ru-RU" sz="2200"/>
              <a:t>–20</a:t>
            </a:r>
            <a:r>
              <a:rPr lang="en-US" sz="2200"/>
              <a:t>22</a:t>
            </a:r>
            <a:r>
              <a:rPr lang="ru-RU" sz="2200"/>
              <a:t> гг.)</a:t>
            </a:r>
            <a:endParaRPr sz="2200"/>
          </a:p>
        </p:txBody>
      </p:sp>
      <p:graphicFrame>
        <p:nvGraphicFramePr>
          <p:cNvPr id="5" name="Объект 9"/>
          <p:cNvGraphicFramePr>
            <a:graphicFrameLocks xmlns:a="http://schemas.openxmlformats.org/drawingml/2006/main"/>
          </p:cNvGraphicFramePr>
          <p:nvPr/>
        </p:nvGraphicFramePr>
        <p:xfrm>
          <a:off x="838200" y="226406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03538224" name="Рисунок 80353822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Организация выездных форм работы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53637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количество и краткое описание проведенных выездных мероприятий по бесплатному тестированию населения на ВИЧ-инфекцию</a:t>
            </a:r>
            <a:endParaRPr/>
          </a:p>
        </p:txBody>
      </p:sp>
      <p:pic>
        <p:nvPicPr>
          <p:cNvPr id="281453559" name="Рисунок 28145355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002632"/>
            <a:ext cx="10515600" cy="2852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Проблемы и перспективы улучшения эпидемиологической ситуации по ВИЧ-инфекции на уровне региона</a:t>
            </a:r>
            <a:endParaRPr/>
          </a:p>
        </p:txBody>
      </p:sp>
      <p:pic>
        <p:nvPicPr>
          <p:cNvPr id="1813359682" name="Рисунок 181335968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Информация об участнике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/>
              <a:t>Полное наименование организации: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Адрес местонахождения: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Адрес официального сайта (при наличии):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 b="1" u="sng"/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Основные проблемы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существующие проблемы в регионе</a:t>
            </a:r>
            <a:endParaRPr/>
          </a:p>
        </p:txBody>
      </p:sp>
      <p:pic>
        <p:nvPicPr>
          <p:cNvPr id="1873440605" name="Рисунок 187344060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Возможные пути решения проблем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Предложить решение существующих проблем</a:t>
            </a:r>
            <a:endParaRPr/>
          </a:p>
        </p:txBody>
      </p:sp>
      <p:pic>
        <p:nvPicPr>
          <p:cNvPr id="1658948248" name="Рисунок 16589482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1532951" y="24833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/>
          </a:p>
        </p:txBody>
      </p:sp>
      <p:pic>
        <p:nvPicPr>
          <p:cNvPr id="188178656" name="Рисунок 18817865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Структура организации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структуру организации, чьим подразделением является, кому подчиняется</a:t>
            </a:r>
            <a:endParaRPr/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Руководство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основную структуру руководства: глава, заведующие… и т. д.</a:t>
            </a:r>
            <a:endParaRPr/>
          </a:p>
        </p:txBody>
      </p:sp>
      <p:pic>
        <p:nvPicPr>
          <p:cNvPr id="1291959376" name="Рисунок 1291959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Общая характеристика закрепленного за СПИД-центром региона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/>
              <a:t>территориальные и исторические особенности (миграционные, наличие на территории учреждений ФСИН и др.):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Можно разбить данный слайд на несколько</a:t>
            </a: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уровень жизни населения: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Кратко описать: например, состояние доходов, основные сферы получения доходов, выделить интересные факты</a:t>
            </a:r>
            <a:endParaRPr/>
          </a:p>
        </p:txBody>
      </p:sp>
      <p:pic>
        <p:nvPicPr>
          <p:cNvPr id="1368721467" name="Рисунок 136872146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9742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Численность и половозрастная структура населения (диаграмма)</a:t>
            </a:r>
            <a:endParaRPr/>
          </a:p>
        </p:txBody>
      </p:sp>
      <p:graphicFrame>
        <p:nvGraphicFramePr>
          <p:cNvPr id="9" name="Объект 8"/>
          <p:cNvGraphicFramePr>
            <a:graphicFrameLocks xmlns:a="http://schemas.openxmlformats.org/drawingml/2006/main"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Объект 9"/>
          <p:cNvSpPr>
            <a:spLocks noGrp="1"/>
          </p:cNvSpPr>
          <p:nvPr>
            <p:ph sz="half" idx="2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/>
              <a:t>Общая численность населения: 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указать число</a:t>
            </a:r>
            <a:endParaRPr lang="ru-RU"/>
          </a:p>
        </p:txBody>
      </p:sp>
      <p:pic>
        <p:nvPicPr>
          <p:cNvPr id="2057684940" name="Рисунок 205768493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09727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Общая характеристика обслуживаемого контингента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737652" y="1768815"/>
            <a:ext cx="4966461" cy="4351338"/>
          </a:xfrm>
        </p:spPr>
        <p:txBody>
          <a:bodyPr/>
          <a:lstStyle/>
          <a:p>
            <a:pPr>
              <a:defRPr/>
            </a:pPr>
            <a:r>
              <a:rPr lang="ru-RU" b="1"/>
              <a:t>численность:</a:t>
            </a:r>
            <a:r>
              <a:rPr lang="ru-RU" b="1">
                <a:solidFill>
                  <a:schemeClr val="bg1">
                    <a:lumMod val="65000"/>
                  </a:schemeClr>
                </a:solidFill>
              </a:rPr>
              <a:t> указать число</a:t>
            </a:r>
            <a:endParaRPr lang="ru-RU" b="1"/>
          </a:p>
        </p:txBody>
      </p:sp>
      <p:graphicFrame>
        <p:nvGraphicFramePr>
          <p:cNvPr id="5" name="Объект 8"/>
          <p:cNvGraphicFramePr>
            <a:graphicFrameLocks xmlns:a="http://schemas.openxmlformats.org/drawingml/2006/main"/>
          </p:cNvGraphicFramePr>
          <p:nvPr/>
        </p:nvGraphicFramePr>
        <p:xfrm>
          <a:off x="5704112" y="1169580"/>
          <a:ext cx="5649687" cy="568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2380762" name="Рисунок 205238076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89893" y="365124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R7-Office/7.3.3.59</Application>
  <DocSecurity>0</DocSecurity>
  <PresentationFormat>Широкоэкранный</PresentationFormat>
  <Paragraphs>0</Paragraphs>
  <Slides>42</Slides>
  <Notes>42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Manager/>
  <Company>HP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dc:identifier/>
  <dc:language/>
  <cp:lastModifiedBy>Вероника Струмила</cp:lastModifiedBy>
  <cp:revision>92</cp:revision>
  <dcterms:created xsi:type="dcterms:W3CDTF">2019-09-16T07:19:37Z</dcterms:created>
  <dcterms:modified xsi:type="dcterms:W3CDTF">2023-07-18T12:43:03Z</dcterms:modified>
  <cp:category/>
  <cp:contentStatus/>
  <cp:version/>
</cp:coreProperties>
</file>